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webextensions/taskpanes.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14.xml" ContentType="application/vnd.openxmlformats-officedocument.theme+xml"/>
  <Override PartName="/ppt/theme/theme3.xml" ContentType="application/vnd.openxmlformats-officedocument.theme+xml"/>
  <Override PartName="/ppt/theme/theme15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theme/theme8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2.xml" ContentType="application/vnd.openxmlformats-officedocument.theme+xml"/>
  <Override PartName="/ppt/embeddings/oleObject1.bin" ContentType="application/vnd.openxmlformats-officedocument.oleObject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_rels/presentation.xml.rels" ContentType="application/vnd.openxmlformats-package.relationships+xml"/>
  <Override PartName="/ppt/media/image5.png" ContentType="image/png"/>
  <Override PartName="/ppt/media/image21.png" ContentType="image/png"/>
  <Override PartName="/ppt/media/image9.png" ContentType="image/png"/>
  <Override PartName="/ppt/media/image3.png" ContentType="image/png"/>
  <Override PartName="/ppt/media/image1.jpeg" ContentType="image/jpeg"/>
  <Override PartName="/ppt/media/image4.wmf" ContentType="image/x-wmf"/>
  <Override PartName="/ppt/media/image17.png" ContentType="image/png"/>
  <Override PartName="/ppt/media/image6.jpeg" ContentType="image/jpeg"/>
  <Override PartName="/ppt/media/image7.png" ContentType="image/png"/>
  <Override PartName="/ppt/media/image15.wmf" ContentType="image/x-wmf"/>
  <Override PartName="/ppt/media/image16.wmf" ContentType="image/x-wmf"/>
  <Override PartName="/ppt/media/image30.png" ContentType="image/png"/>
  <Override PartName="/ppt/media/image11.jpeg" ContentType="image/jpeg"/>
  <Override PartName="/ppt/media/image24.png" ContentType="image/png"/>
  <Override PartName="/ppt/media/image12.jpeg" ContentType="image/jpeg"/>
  <Override PartName="/ppt/media/image19.png" ContentType="image/png"/>
  <Override PartName="/ppt/media/image14.wmf" ContentType="image/x-wmf"/>
  <Override PartName="/ppt/media/image2.jpeg" ContentType="image/jpeg"/>
  <Override PartName="/ppt/media/image18.png" ContentType="image/png"/>
  <Override PartName="/ppt/media/image8.png" ContentType="image/png"/>
  <Override PartName="/ppt/media/image20.png" ContentType="image/png"/>
  <Override PartName="/ppt/media/image22.wmf" ContentType="image/x-wmf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10.png" ContentType="image/png"/>
  <Override PartName="/ppt/media/image13.jpeg" ContentType="image/jpe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6.xml" ContentType="application/vnd.openxmlformats-officedocument.presentationml.slideLayout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8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1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microsoft.com/office/2011/relationships/webextensiontaskpanes" Target="ppt/webextensions/taskpanes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3" r:id="rId14"/>
    <p:sldMasterId id="2147483675" r:id="rId15"/>
    <p:sldMasterId id="2147483677" r:id="rId16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slide" Target="slides/slide19.xml"/><Relationship Id="rId36" Type="http://schemas.openxmlformats.org/officeDocument/2006/relationships/slide" Target="slides/slide20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2ECE1C-F14B-4FEA-A7BC-3C733743BD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4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5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7" descr="Изображение выглядит как Красочность, синий, Цвет электрик, искусство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12" descr="Изображение выглядит как синий, Цвет электрик, Красочность, снимок экрана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 rot="10800000">
            <a:off x="108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12" descr="Изображение выглядит как синий, Цвет электрик, Красочность, снимок экрана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 rot="10800000">
            <a:off x="108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12" descr="Изображение выглядит как синий, Цвет электрик, Красочность, снимок экрана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 rot="10800000">
            <a:off x="108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3"/>
    <p:sldLayoutId id="2147483672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4" descr="Изображение выглядит как снимок экрана, синий, Красочность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15" descr="Изображение выглядит как свет, Красочность, синий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720"/>
            <a:ext cx="12191040" cy="685620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"/>
          </p:nvPr>
        </p:nvSpPr>
        <p:spPr>
          <a:xfrm>
            <a:off x="3449880" y="6502680"/>
            <a:ext cx="5598360" cy="2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a9a9a9"/>
                </a:solidFill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a9a9a9"/>
                </a:solidFill>
                <a:uFillTx/>
                <a:latin typeface="Arial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3"/>
          </p:nvPr>
        </p:nvSpPr>
        <p:spPr>
          <a:xfrm>
            <a:off x="10675800" y="6502680"/>
            <a:ext cx="905400" cy="2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333333"/>
                </a:solidFill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5D18F0-4966-49FE-AF36-1A2BFC747719}" type="slidenum">
              <a:rPr b="0" lang="en-US" sz="1400" strike="noStrike" u="none">
                <a:solidFill>
                  <a:srgbClr val="333333"/>
                </a:solidFill>
                <a:uFillTx/>
                <a:latin typeface="Arial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4"/>
          </p:nvPr>
        </p:nvSpPr>
        <p:spPr>
          <a:xfrm>
            <a:off x="609480" y="6491160"/>
            <a:ext cx="283968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Рисунок 5" descr="Изображение выглядит как Красочность, синий, Цвет электрик, снимок экрана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4" descr="Изображение выглядит как синий, Красочность, снимок экрана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Рисунок 1" descr=""/>
          <p:cNvPicPr/>
          <p:nvPr/>
        </p:nvPicPr>
        <p:blipFill>
          <a:blip r:embed="rId3"/>
          <a:stretch/>
        </p:blipFill>
        <p:spPr>
          <a:xfrm>
            <a:off x="5405760" y="396720"/>
            <a:ext cx="1379160" cy="2311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7" descr="Изображение выглядит как снимок экрана, синий, свет, Красочность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" name="Рисунок 5" descr=""/>
          <p:cNvPicPr/>
          <p:nvPr/>
        </p:nvPicPr>
        <p:blipFill>
          <a:blip r:embed="rId3"/>
          <a:stretch/>
        </p:blipFill>
        <p:spPr>
          <a:xfrm>
            <a:off x="914400" y="396720"/>
            <a:ext cx="1379160" cy="2311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4" descr="Изображение выглядит как синий, свет, снимок экрана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" name="Группа 7"/>
          <p:cNvGrpSpPr/>
          <p:nvPr/>
        </p:nvGrpSpPr>
        <p:grpSpPr>
          <a:xfrm>
            <a:off x="4281840" y="4203720"/>
            <a:ext cx="3628440" cy="2019240"/>
            <a:chOff x="4281840" y="4203720"/>
            <a:chExt cx="3628440" cy="2019240"/>
          </a:xfrm>
        </p:grpSpPr>
        <p:cxnSp>
          <p:nvCxnSpPr>
            <p:cNvPr id="8" name="Прямая соединительная линия 8"/>
            <p:cNvCxnSpPr/>
            <p:nvPr/>
          </p:nvCxnSpPr>
          <p:spPr>
            <a:xfrm>
              <a:off x="4281840" y="4203720"/>
              <a:ext cx="1080" cy="2019600"/>
            </a:xfrm>
            <a:prstGeom prst="straightConnector1">
              <a:avLst/>
            </a:prstGeom>
            <a:ln w="0">
              <a:solidFill>
                <a:srgbClr val="ffffff"/>
              </a:solidFill>
              <a:prstDash val="sysDot"/>
            </a:ln>
          </p:spPr>
        </p:cxnSp>
        <p:cxnSp>
          <p:nvCxnSpPr>
            <p:cNvPr id="9" name="Прямая соединительная линия 9"/>
            <p:cNvCxnSpPr/>
            <p:nvPr/>
          </p:nvCxnSpPr>
          <p:spPr>
            <a:xfrm>
              <a:off x="7909560" y="4203720"/>
              <a:ext cx="1080" cy="2019600"/>
            </a:xfrm>
            <a:prstGeom prst="straightConnector1">
              <a:avLst/>
            </a:prstGeom>
            <a:ln w="0">
              <a:solidFill>
                <a:srgbClr val="ffffff"/>
              </a:solidFill>
              <a:prstDash val="sysDot"/>
            </a:ln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5" descr="Изображение выглядит как снимок экрана, Красочность, синий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1" name="Прямая соединительная линия 8"/>
          <p:cNvCxnSpPr/>
          <p:nvPr/>
        </p:nvCxnSpPr>
        <p:spPr>
          <a:xfrm>
            <a:off x="6095880" y="2166840"/>
            <a:ext cx="1080" cy="1477080"/>
          </a:xfrm>
          <a:prstGeom prst="straightConnector1">
            <a:avLst/>
          </a:prstGeom>
          <a:ln w="0">
            <a:solidFill>
              <a:srgbClr val="ffffff"/>
            </a:solidFill>
            <a:prstDash val="sysDot"/>
          </a:ln>
        </p:spPr>
      </p:cxnSp>
      <p:cxnSp>
        <p:nvCxnSpPr>
          <p:cNvPr id="12" name="Прямая соединительная линия 9"/>
          <p:cNvCxnSpPr/>
          <p:nvPr/>
        </p:nvCxnSpPr>
        <p:spPr>
          <a:xfrm>
            <a:off x="6095880" y="4942800"/>
            <a:ext cx="1080" cy="947160"/>
          </a:xfrm>
          <a:prstGeom prst="straightConnector1">
            <a:avLst/>
          </a:prstGeom>
          <a:ln w="0">
            <a:solidFill>
              <a:srgbClr val="ffffff"/>
            </a:solidFill>
            <a:prstDash val="sysDot"/>
          </a:ln>
        </p:spPr>
      </p:cxnSp>
      <p:grpSp>
        <p:nvGrpSpPr>
          <p:cNvPr id="13" name="Группа 10"/>
          <p:cNvGrpSpPr/>
          <p:nvPr/>
        </p:nvGrpSpPr>
        <p:grpSpPr>
          <a:xfrm>
            <a:off x="3434400" y="4942800"/>
            <a:ext cx="5323680" cy="946800"/>
            <a:chOff x="3434400" y="4942800"/>
            <a:chExt cx="5323680" cy="946800"/>
          </a:xfrm>
        </p:grpSpPr>
        <p:cxnSp>
          <p:nvCxnSpPr>
            <p:cNvPr id="14" name="Прямая соединительная линия 11"/>
            <p:cNvCxnSpPr/>
            <p:nvPr/>
          </p:nvCxnSpPr>
          <p:spPr>
            <a:xfrm>
              <a:off x="3434400" y="4942800"/>
              <a:ext cx="1080" cy="947160"/>
            </a:xfrm>
            <a:prstGeom prst="straightConnector1">
              <a:avLst/>
            </a:prstGeom>
            <a:ln w="0">
              <a:solidFill>
                <a:srgbClr val="ffffff"/>
              </a:solidFill>
              <a:prstDash val="sysDot"/>
            </a:ln>
          </p:spPr>
        </p:cxnSp>
        <p:cxnSp>
          <p:nvCxnSpPr>
            <p:cNvPr id="15" name="Прямая соединительная линия 12"/>
            <p:cNvCxnSpPr/>
            <p:nvPr/>
          </p:nvCxnSpPr>
          <p:spPr>
            <a:xfrm>
              <a:off x="8757360" y="4942800"/>
              <a:ext cx="1080" cy="947160"/>
            </a:xfrm>
            <a:prstGeom prst="straightConnector1">
              <a:avLst/>
            </a:prstGeom>
            <a:ln w="0">
              <a:solidFill>
                <a:srgbClr val="ffffff"/>
              </a:solidFill>
              <a:prstDash val="sysDot"/>
            </a:ln>
          </p:spPr>
        </p:cxnSp>
      </p:grpSp>
      <p:sp>
        <p:nvSpPr>
          <p:cNvPr id="16" name="PlaceHolder 1"/>
          <p:cNvSpPr>
            <a:spLocks noGrp="1"/>
          </p:cNvSpPr>
          <p:nvPr>
            <p:ph type="ftr" idx="1"/>
          </p:nvPr>
        </p:nvSpPr>
        <p:spPr>
          <a:xfrm>
            <a:off x="4038480" y="623808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 defTabSz="4572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  <a:defRPr b="0" lang="ru-RU" sz="7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defRPr>
            </a:lvl1pPr>
          </a:lstStyle>
          <a:p>
            <a:pPr indent="0" algn="ctr" defTabSz="4572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-RU" sz="7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 </a:t>
            </a:r>
            <a:endParaRPr b="0" lang="en-US" sz="7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2" descr="Изображение выглядит как снимок экрана, синий, Красочность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5" descr="Изображение выглядит как снимок экрана, Красочность, синий, Цвет электрик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9" name="Прямая соединительная линия 11"/>
          <p:cNvCxnSpPr/>
          <p:nvPr/>
        </p:nvCxnSpPr>
        <p:spPr>
          <a:xfrm>
            <a:off x="6095880" y="2010960"/>
            <a:ext cx="1080" cy="383328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7" descr="Изображение выглядит как снимок экрана, синий, Цвет электрик, Красочность&#10;&#10;Содержимое, созданное искусственным интеллектом, может быть неверным.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1" name="Прямая соединительная линия 7"/>
          <p:cNvCxnSpPr/>
          <p:nvPr/>
        </p:nvCxnSpPr>
        <p:spPr>
          <a:xfrm>
            <a:off x="6095880" y="2068200"/>
            <a:ext cx="1080" cy="4268160"/>
          </a:xfrm>
          <a:prstGeom prst="straightConnector1">
            <a:avLst/>
          </a:prstGeom>
          <a:ln w="9525">
            <a:solidFill>
              <a:srgbClr val="ffffff"/>
            </a:solidFill>
            <a:prstDash val="sysDot"/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nsu.ru" TargetMode="External"/><Relationship Id="rId2" Type="http://schemas.openxmlformats.org/officeDocument/2006/relationships/hyperlink" Target="https://agirussia.org/" TargetMode="External"/><Relationship Id="rId3" Type="http://schemas.openxmlformats.org/officeDocument/2006/relationships/hyperlink" Target="https://aigents.com/" TargetMode="External"/><Relationship Id="rId4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medium.com/intro-to-artificial-intelligence/the-actor-critic-reinforcement-learning-algorithm-c8095a655c14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leoniemonigatti.com/blog/from-rag-to-agent-memory.html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2.wm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doi.org/10.1007/978-3-030-93758-4_12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16.wmf"/><Relationship Id="rId3" Type="http://schemas.openxmlformats.org/officeDocument/2006/relationships/hyperlink" Target="https://arxiv.org/pdf/2509.07009" TargetMode="External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image" Target="../media/image16.wmf"/><Relationship Id="rId4" Type="http://schemas.openxmlformats.org/officeDocument/2006/relationships/image" Target="../media/image14.wmf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mailto:akolonin@aigents.com" TargetMode="Externa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Psyche" TargetMode="External"/><Relationship Id="rId2" Type="http://schemas.openxmlformats.org/officeDocument/2006/relationships/hyperlink" Target="https://en.wikipedia.org/wiki/Help:IPA/English" TargetMode="External"/><Relationship Id="rId3" Type="http://schemas.openxmlformats.org/officeDocument/2006/relationships/hyperlink" Target="https://en.wikipedia.org/wiki/Human_mind" TargetMode="External"/><Relationship Id="rId4" Type="http://schemas.openxmlformats.org/officeDocument/2006/relationships/hyperlink" Target="https://en.wikipedia.org/wiki/Consciousness" TargetMode="External"/><Relationship Id="rId5" Type="http://schemas.openxmlformats.org/officeDocument/2006/relationships/hyperlink" Target="https://en.wikipedia.org/wiki/Unconscious_mind" TargetMode="Externa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arxiv.org/pdf/2509.07009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hyperlink" Target="https://www.springerprofessional.de/neuro-symbolic-architecture-for-experiential-learning-in-discret/20008336" TargetMode="External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arxiv.org/pdf/2510.12269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arxiv.org/pdf/2510.12269" TargetMode="External"/><Relationship Id="rId2" Type="http://schemas.openxmlformats.org/officeDocument/2006/relationships/image" Target="../media/image17.png"/><Relationship Id="rId3" Type="http://schemas.openxmlformats.org/officeDocument/2006/relationships/image" Target="../media/image17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arxiv.org/pdf/2509.07009" TargetMode="External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arxiv.org/pdf/2509.07009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Заголовок 5"/>
          <p:cNvSpPr/>
          <p:nvPr/>
        </p:nvSpPr>
        <p:spPr>
          <a:xfrm>
            <a:off x="915840" y="2057400"/>
            <a:ext cx="10514520" cy="187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algn="ctr" defTabSz="914400">
              <a:lnSpc>
                <a:spcPct val="100000"/>
              </a:lnSpc>
            </a:pPr>
            <a:r>
              <a:rPr b="0" lang="en-US" sz="44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Computational Concept and </a:t>
            </a:r>
            <a:br>
              <a:rPr sz="4400"/>
            </a:br>
            <a:r>
              <a:rPr b="0" lang="en-US" sz="44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Cognitive Architecture of </a:t>
            </a:r>
            <a:br>
              <a:rPr sz="4400"/>
            </a:br>
            <a:r>
              <a:rPr b="0" lang="en-US" sz="44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Artificial Psyche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Текст 9"/>
          <p:cNvSpPr/>
          <p:nvPr/>
        </p:nvSpPr>
        <p:spPr>
          <a:xfrm>
            <a:off x="4343040" y="5718960"/>
            <a:ext cx="35769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Anton Kolonin, Ph.D.</a:t>
            </a:r>
            <a:endParaRPr b="0" lang="en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Novosibirsk State University </a:t>
            </a: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  <a:hlinkClick r:id="rId1"/>
              </a:rPr>
              <a:t>https:/nsu.ru</a:t>
            </a:r>
            <a:endParaRPr b="0" lang="en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Russian AGI Community </a:t>
            </a: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  <a:hlinkClick r:id="rId2"/>
              </a:rPr>
              <a:t>https://agirussia.org</a:t>
            </a:r>
            <a:endParaRPr b="0" lang="en-US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</a:rPr>
              <a:t>Aigents </a:t>
            </a:r>
            <a:r>
              <a:rPr b="0" lang="en-US" sz="1000" strike="noStrike" u="none">
                <a:solidFill>
                  <a:schemeClr val="lt1"/>
                </a:solidFill>
                <a:uFillTx/>
                <a:latin typeface="SB Sans Display"/>
                <a:ea typeface="SB Sans Display"/>
                <a:hlinkClick r:id="rId3"/>
              </a:rPr>
              <a:t>https://aigents.com</a:t>
            </a:r>
            <a:endParaRPr b="0" lang="en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28" name=""/>
          <p:cNvGrpSpPr/>
          <p:nvPr/>
        </p:nvGrpSpPr>
        <p:grpSpPr>
          <a:xfrm>
            <a:off x="1940400" y="1285200"/>
            <a:ext cx="6514920" cy="4764960"/>
            <a:chOff x="1940400" y="1285200"/>
            <a:chExt cx="6514920" cy="4764960"/>
          </a:xfrm>
        </p:grpSpPr>
        <p:grpSp>
          <p:nvGrpSpPr>
            <p:cNvPr id="429" name=""/>
            <p:cNvGrpSpPr/>
            <p:nvPr/>
          </p:nvGrpSpPr>
          <p:grpSpPr>
            <a:xfrm>
              <a:off x="2732400" y="1285200"/>
              <a:ext cx="5722920" cy="4764960"/>
              <a:chOff x="2732400" y="1285200"/>
              <a:chExt cx="5722920" cy="4764960"/>
            </a:xfrm>
          </p:grpSpPr>
          <p:sp>
            <p:nvSpPr>
              <p:cNvPr id="430" name=""/>
              <p:cNvSpPr/>
              <p:nvPr/>
            </p:nvSpPr>
            <p:spPr>
              <a:xfrm>
                <a:off x="3573000" y="1560960"/>
                <a:ext cx="360" cy="448884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31" name=""/>
              <p:cNvSpPr/>
              <p:nvPr/>
            </p:nvSpPr>
            <p:spPr>
              <a:xfrm>
                <a:off x="4464720" y="1560960"/>
                <a:ext cx="360" cy="448884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32" name=""/>
              <p:cNvSpPr/>
              <p:nvPr/>
            </p:nvSpPr>
            <p:spPr>
              <a:xfrm>
                <a:off x="5382360" y="1285200"/>
                <a:ext cx="36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33" name=""/>
              <p:cNvSpPr/>
              <p:nvPr/>
            </p:nvSpPr>
            <p:spPr>
              <a:xfrm>
                <a:off x="6299640" y="1285200"/>
                <a:ext cx="36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34" name=""/>
              <p:cNvSpPr/>
              <p:nvPr/>
            </p:nvSpPr>
            <p:spPr>
              <a:xfrm>
                <a:off x="2732400" y="1285200"/>
                <a:ext cx="36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35" name=""/>
              <p:cNvSpPr/>
              <p:nvPr/>
            </p:nvSpPr>
            <p:spPr>
              <a:xfrm>
                <a:off x="7374960" y="1285200"/>
                <a:ext cx="36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36" name=""/>
              <p:cNvSpPr/>
              <p:nvPr/>
            </p:nvSpPr>
            <p:spPr>
              <a:xfrm>
                <a:off x="8454960" y="1285560"/>
                <a:ext cx="36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437" name=""/>
            <p:cNvGrpSpPr/>
            <p:nvPr/>
          </p:nvGrpSpPr>
          <p:grpSpPr>
            <a:xfrm>
              <a:off x="1940400" y="1285200"/>
              <a:ext cx="6514920" cy="4764960"/>
              <a:chOff x="1940400" y="1285200"/>
              <a:chExt cx="6514920" cy="4764960"/>
            </a:xfrm>
          </p:grpSpPr>
          <p:sp>
            <p:nvSpPr>
              <p:cNvPr id="438" name=""/>
              <p:cNvSpPr/>
              <p:nvPr/>
            </p:nvSpPr>
            <p:spPr>
              <a:xfrm>
                <a:off x="3573000" y="1560960"/>
                <a:ext cx="360" cy="448884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39" name=""/>
              <p:cNvSpPr/>
              <p:nvPr/>
            </p:nvSpPr>
            <p:spPr>
              <a:xfrm>
                <a:off x="4464720" y="1560960"/>
                <a:ext cx="360" cy="448884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40" name=""/>
              <p:cNvSpPr/>
              <p:nvPr/>
            </p:nvSpPr>
            <p:spPr>
              <a:xfrm>
                <a:off x="5382360" y="1285200"/>
                <a:ext cx="36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41" name=""/>
              <p:cNvSpPr/>
              <p:nvPr/>
            </p:nvSpPr>
            <p:spPr>
              <a:xfrm>
                <a:off x="6299640" y="1285200"/>
                <a:ext cx="36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42" name=""/>
              <p:cNvSpPr/>
              <p:nvPr/>
            </p:nvSpPr>
            <p:spPr>
              <a:xfrm>
                <a:off x="2732400" y="1285200"/>
                <a:ext cx="36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43" name=""/>
              <p:cNvSpPr/>
              <p:nvPr/>
            </p:nvSpPr>
            <p:spPr>
              <a:xfrm>
                <a:off x="7374960" y="1285200"/>
                <a:ext cx="36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44" name=""/>
              <p:cNvSpPr/>
              <p:nvPr/>
            </p:nvSpPr>
            <p:spPr>
              <a:xfrm>
                <a:off x="8454960" y="1285560"/>
                <a:ext cx="36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45" name=""/>
              <p:cNvSpPr/>
              <p:nvPr/>
            </p:nvSpPr>
            <p:spPr>
              <a:xfrm>
                <a:off x="1940400" y="1285560"/>
                <a:ext cx="360" cy="4764600"/>
              </a:xfrm>
              <a:prstGeom prst="line">
                <a:avLst/>
              </a:prstGeom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446" name=""/>
          <p:cNvSpPr/>
          <p:nvPr/>
        </p:nvSpPr>
        <p:spPr>
          <a:xfrm>
            <a:off x="2966400" y="1704240"/>
            <a:ext cx="45108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24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3810600" y="1712520"/>
            <a:ext cx="43416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24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4731840" y="1711440"/>
            <a:ext cx="60984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24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5613120" y="1531800"/>
            <a:ext cx="57096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6654600" y="1524600"/>
            <a:ext cx="5158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P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51" name=""/>
          <p:cNvGrpSpPr/>
          <p:nvPr/>
        </p:nvGrpSpPr>
        <p:grpSpPr>
          <a:xfrm>
            <a:off x="1344600" y="1562400"/>
            <a:ext cx="7110000" cy="3851280"/>
            <a:chOff x="1344600" y="1562400"/>
            <a:chExt cx="7110000" cy="3851280"/>
          </a:xfrm>
        </p:grpSpPr>
        <p:sp>
          <p:nvSpPr>
            <p:cNvPr id="452" name=""/>
            <p:cNvSpPr/>
            <p:nvPr/>
          </p:nvSpPr>
          <p:spPr>
            <a:xfrm flipH="1">
              <a:off x="1344600" y="3481920"/>
              <a:ext cx="710856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3" name=""/>
            <p:cNvSpPr/>
            <p:nvPr/>
          </p:nvSpPr>
          <p:spPr>
            <a:xfrm flipH="1">
              <a:off x="1344960" y="4145760"/>
              <a:ext cx="593064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4" name=""/>
            <p:cNvSpPr/>
            <p:nvPr/>
          </p:nvSpPr>
          <p:spPr>
            <a:xfrm flipH="1">
              <a:off x="1344960" y="4800960"/>
              <a:ext cx="710856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5" name=""/>
            <p:cNvSpPr/>
            <p:nvPr/>
          </p:nvSpPr>
          <p:spPr>
            <a:xfrm flipH="1">
              <a:off x="1344960" y="2806560"/>
              <a:ext cx="593064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6" name=""/>
            <p:cNvSpPr/>
            <p:nvPr/>
          </p:nvSpPr>
          <p:spPr>
            <a:xfrm flipH="1">
              <a:off x="1345680" y="2130120"/>
              <a:ext cx="710856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7" name=""/>
            <p:cNvSpPr/>
            <p:nvPr/>
          </p:nvSpPr>
          <p:spPr>
            <a:xfrm flipH="1">
              <a:off x="1345680" y="5413320"/>
              <a:ext cx="710856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8" name=""/>
            <p:cNvSpPr/>
            <p:nvPr/>
          </p:nvSpPr>
          <p:spPr>
            <a:xfrm flipH="1">
              <a:off x="1346040" y="2094480"/>
              <a:ext cx="710856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9" name=""/>
            <p:cNvSpPr/>
            <p:nvPr/>
          </p:nvSpPr>
          <p:spPr>
            <a:xfrm flipH="1">
              <a:off x="2732400" y="1562400"/>
              <a:ext cx="2649960" cy="360"/>
            </a:xfrm>
            <a:prstGeom prst="line">
              <a:avLst/>
            </a:prstGeom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460" name=""/>
          <p:cNvSpPr/>
          <p:nvPr/>
        </p:nvSpPr>
        <p:spPr>
          <a:xfrm>
            <a:off x="1382760" y="1524600"/>
            <a:ext cx="50832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1405800" y="22906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1405800" y="486612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3" name=""/>
          <p:cNvSpPr/>
          <p:nvPr/>
        </p:nvSpPr>
        <p:spPr>
          <a:xfrm>
            <a:off x="1405800" y="29224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1405800" y="3568320"/>
            <a:ext cx="73728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1405800" y="421380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972360" y="119160"/>
            <a:ext cx="1016712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</a:rPr>
              <a:t>Decision making as operational risk management</a:t>
            </a:r>
            <a:endParaRPr b="0" lang="en-US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7" name=""/>
          <p:cNvSpPr/>
          <p:nvPr/>
        </p:nvSpPr>
        <p:spPr>
          <a:xfrm>
            <a:off x="1405800" y="54784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3778200" y="1100880"/>
            <a:ext cx="103356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2881800" y="22906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2881800" y="486612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3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2881800" y="29224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2881800" y="3568320"/>
            <a:ext cx="73728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2881800" y="421380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2881800" y="54784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a'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709800" y="22906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3709800" y="486612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5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7" name=""/>
          <p:cNvSpPr/>
          <p:nvPr/>
        </p:nvSpPr>
        <p:spPr>
          <a:xfrm>
            <a:off x="3709800" y="29224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3709800" y="3568320"/>
            <a:ext cx="73728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3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9" name=""/>
          <p:cNvSpPr/>
          <p:nvPr/>
        </p:nvSpPr>
        <p:spPr>
          <a:xfrm>
            <a:off x="3709800" y="421380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3709800" y="54784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6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1" name=""/>
          <p:cNvSpPr/>
          <p:nvPr/>
        </p:nvSpPr>
        <p:spPr>
          <a:xfrm>
            <a:off x="4645800" y="22906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4645800" y="486612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3" name=""/>
          <p:cNvSpPr/>
          <p:nvPr/>
        </p:nvSpPr>
        <p:spPr>
          <a:xfrm>
            <a:off x="4645800" y="29224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>
            <a:off x="4645800" y="3568320"/>
            <a:ext cx="73728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5" name=""/>
          <p:cNvSpPr/>
          <p:nvPr/>
        </p:nvSpPr>
        <p:spPr>
          <a:xfrm>
            <a:off x="4645800" y="421380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6" name=""/>
          <p:cNvSpPr/>
          <p:nvPr/>
        </p:nvSpPr>
        <p:spPr>
          <a:xfrm>
            <a:off x="4645800" y="54784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...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7" name=""/>
          <p:cNvSpPr/>
          <p:nvPr/>
        </p:nvSpPr>
        <p:spPr>
          <a:xfrm>
            <a:off x="5545800" y="229068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>
            <a:off x="5545800" y="486612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0.6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9" name=""/>
          <p:cNvSpPr/>
          <p:nvPr/>
        </p:nvSpPr>
        <p:spPr>
          <a:xfrm>
            <a:off x="5545800" y="292248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0" name=""/>
          <p:cNvSpPr/>
          <p:nvPr/>
        </p:nvSpPr>
        <p:spPr>
          <a:xfrm>
            <a:off x="5545800" y="3568320"/>
            <a:ext cx="74556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1" name=""/>
          <p:cNvSpPr/>
          <p:nvPr/>
        </p:nvSpPr>
        <p:spPr>
          <a:xfrm>
            <a:off x="5545800" y="421380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5545800" y="547848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3" name=""/>
          <p:cNvSpPr/>
          <p:nvPr/>
        </p:nvSpPr>
        <p:spPr>
          <a:xfrm>
            <a:off x="6553800" y="229068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6553800" y="486612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6553800" y="292248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6553800" y="3568320"/>
            <a:ext cx="74556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0.8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6566400" y="421380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0.2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6553800" y="547848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7302960" y="1524960"/>
            <a:ext cx="119376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trike="noStrike" u="none">
                <a:solidFill>
                  <a:srgbClr val="000000"/>
                </a:solidFill>
                <a:uFillTx/>
                <a:latin typeface="Arial"/>
              </a:rPr>
              <a:t>∑</a:t>
            </a: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1" lang="en-US" sz="3200" strike="noStrike" u="none">
                <a:solidFill>
                  <a:srgbClr val="000000"/>
                </a:solidFill>
                <a:uFillTx/>
                <a:latin typeface="Arial"/>
              </a:rPr>
              <a:t>*</a:t>
            </a: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P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0" name=""/>
          <p:cNvSpPr/>
          <p:nvPr/>
        </p:nvSpPr>
        <p:spPr>
          <a:xfrm>
            <a:off x="7490160" y="254268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sng">
                <a:solidFill>
                  <a:srgbClr val="000000"/>
                </a:solidFill>
                <a:uFillTx/>
                <a:latin typeface="Arial"/>
              </a:rPr>
              <a:t>0.7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7490160" y="486612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sng">
                <a:solidFill>
                  <a:srgbClr val="000000"/>
                </a:solidFill>
                <a:uFillTx/>
                <a:latin typeface="Arial"/>
              </a:rPr>
              <a:t>0.6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7490160" y="3853800"/>
            <a:ext cx="102312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sng">
                <a:solidFill>
                  <a:srgbClr val="000000"/>
                </a:solidFill>
                <a:uFillTx/>
                <a:latin typeface="Arial"/>
              </a:rPr>
              <a:t>0.8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3" name=""/>
          <p:cNvSpPr/>
          <p:nvPr/>
        </p:nvSpPr>
        <p:spPr>
          <a:xfrm>
            <a:off x="7490160" y="5478480"/>
            <a:ext cx="74556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sng">
                <a:solidFill>
                  <a:srgbClr val="000000"/>
                </a:solidFill>
                <a:uFillTx/>
                <a:latin typeface="Arial"/>
              </a:rPr>
              <a:t>0.0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4" name=""/>
          <p:cNvSpPr/>
          <p:nvPr/>
        </p:nvSpPr>
        <p:spPr>
          <a:xfrm flipV="1">
            <a:off x="8755200" y="2021400"/>
            <a:ext cx="360" cy="20574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 flipV="1">
            <a:off x="8755200" y="4078800"/>
            <a:ext cx="2286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8683200" y="4078800"/>
            <a:ext cx="6274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9259560" y="4079160"/>
            <a:ext cx="6274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9871920" y="4079520"/>
            <a:ext cx="6274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3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10484280" y="4079880"/>
            <a:ext cx="6274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10" name=""/>
          <p:cNvGrpSpPr/>
          <p:nvPr/>
        </p:nvGrpSpPr>
        <p:grpSpPr>
          <a:xfrm>
            <a:off x="8793720" y="2525400"/>
            <a:ext cx="2043360" cy="1661760"/>
            <a:chOff x="8793720" y="2525400"/>
            <a:chExt cx="2043360" cy="1661760"/>
          </a:xfrm>
        </p:grpSpPr>
        <p:sp>
          <p:nvSpPr>
            <p:cNvPr id="511" name=""/>
            <p:cNvSpPr/>
            <p:nvPr/>
          </p:nvSpPr>
          <p:spPr>
            <a:xfrm>
              <a:off x="10611720" y="4069080"/>
              <a:ext cx="156960" cy="360"/>
            </a:xfrm>
            <a:prstGeom prst="ellipse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2" name=""/>
            <p:cNvSpPr/>
            <p:nvPr/>
          </p:nvSpPr>
          <p:spPr>
            <a:xfrm>
              <a:off x="10569240" y="3938760"/>
              <a:ext cx="267840" cy="2484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3" name=""/>
            <p:cNvSpPr/>
            <p:nvPr/>
          </p:nvSpPr>
          <p:spPr>
            <a:xfrm>
              <a:off x="9977400" y="2878560"/>
              <a:ext cx="267840" cy="24876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4" name=""/>
            <p:cNvSpPr/>
            <p:nvPr/>
          </p:nvSpPr>
          <p:spPr>
            <a:xfrm>
              <a:off x="9343440" y="2525400"/>
              <a:ext cx="267480" cy="2484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5" name=""/>
            <p:cNvSpPr/>
            <p:nvPr/>
          </p:nvSpPr>
          <p:spPr>
            <a:xfrm>
              <a:off x="8793720" y="2760840"/>
              <a:ext cx="267840" cy="24876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6" name=""/>
            <p:cNvSpPr/>
            <p:nvPr/>
          </p:nvSpPr>
          <p:spPr>
            <a:xfrm>
              <a:off x="8890200" y="2639520"/>
              <a:ext cx="1793880" cy="1428480"/>
            </a:xfrm>
            <a:custGeom>
              <a:avLst/>
              <a:gdLst>
                <a:gd name="textAreaLeft" fmla="*/ 0 w 1793880"/>
                <a:gd name="textAreaRight" fmla="*/ 1794600 w 1793880"/>
                <a:gd name="textAreaTop" fmla="*/ 0 h 1428480"/>
                <a:gd name="textAreaBottom" fmla="*/ 1429200 h 1428480"/>
              </a:gdLst>
              <a:ahLst/>
              <a:rect l="textAreaLeft" t="textAreaTop" r="textAreaRight" b="textAreaBottom"/>
              <a:pathLst>
                <a:path fill="none" w="4985" h="3970">
                  <a:moveTo>
                    <a:pt x="0" y="890"/>
                  </a:moveTo>
                  <a:cubicBezTo>
                    <a:pt x="2982" y="-2261"/>
                    <a:pt x="4985" y="3970"/>
                    <a:pt x="4985" y="3970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517" name=""/>
          <p:cNvSpPr/>
          <p:nvPr/>
        </p:nvSpPr>
        <p:spPr>
          <a:xfrm>
            <a:off x="1958760" y="1524600"/>
            <a:ext cx="913320" cy="56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s'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2053800" y="22906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2053800" y="486612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6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2053800" y="29224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s'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3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2053800" y="3568320"/>
            <a:ext cx="73728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2053800" y="421380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5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2053800" y="5478480"/>
            <a:ext cx="7372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1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7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4" name=""/>
          <p:cNvSpPr/>
          <p:nvPr/>
        </p:nvSpPr>
        <p:spPr>
          <a:xfrm>
            <a:off x="8683200" y="4519800"/>
            <a:ext cx="6130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2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9259560" y="4520160"/>
            <a:ext cx="6130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4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9871920" y="4520520"/>
            <a:ext cx="6130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6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10484280" y="4520880"/>
            <a:ext cx="6130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32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3200" strike="noStrike" u="none" baseline="-8000">
                <a:solidFill>
                  <a:srgbClr val="000000"/>
                </a:solidFill>
                <a:uFillTx/>
                <a:latin typeface="Arial"/>
              </a:rPr>
              <a:t>7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8888400" y="1449360"/>
            <a:ext cx="211428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s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,P)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9" name=""/>
          <p:cNvSpPr/>
          <p:nvPr/>
        </p:nvSpPr>
        <p:spPr>
          <a:xfrm>
            <a:off x="8888760" y="1737720"/>
            <a:ext cx="211428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a’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a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,P)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0" name=""/>
          <p:cNvSpPr/>
          <p:nvPr/>
        </p:nvSpPr>
        <p:spPr>
          <a:xfrm flipV="1">
            <a:off x="9466200" y="2296800"/>
            <a:ext cx="360" cy="2856600"/>
          </a:xfrm>
          <a:prstGeom prst="line">
            <a:avLst/>
          </a:prstGeom>
          <a:ln w="0">
            <a:solidFill>
              <a:srgbClr val="000000"/>
            </a:solidFill>
            <a:prstDash val="sys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8651160" y="5294880"/>
            <a:ext cx="243612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* Tversky &amp; Kahneman: most people choose </a:t>
            </a:r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400" strike="noStrike" u="none" baseline="-8000">
                <a:solidFill>
                  <a:srgbClr val="000000"/>
                </a:solidFill>
                <a:uFillTx/>
                <a:latin typeface="Arial"/>
              </a:rPr>
              <a:t>3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 и </a:t>
            </a:r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</a:rPr>
              <a:t>s’</a:t>
            </a:r>
            <a:r>
              <a:rPr b="0" i="1" lang="en-US" sz="1400" strike="noStrike" u="none" baseline="-8000">
                <a:solidFill>
                  <a:srgbClr val="000000"/>
                </a:solidFill>
                <a:uFillTx/>
                <a:latin typeface="Arial"/>
              </a:rPr>
              <a:t>6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</a:rPr>
              <a:t>(“smaller profit with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trike="noStrike" u="none">
                <a:solidFill>
                  <a:srgbClr val="000000"/>
                </a:solidFill>
                <a:uFillTx/>
                <a:latin typeface="Arial"/>
              </a:rPr>
              <a:t>greater reliability”)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2" name=""/>
          <p:cNvSpPr/>
          <p:nvPr/>
        </p:nvSpPr>
        <p:spPr>
          <a:xfrm>
            <a:off x="8587800" y="5294880"/>
            <a:ext cx="227880" cy="227880"/>
          </a:xfrm>
          <a:prstGeom prst="smileyFace">
            <a:avLst>
              <a:gd name="adj" fmla="val 9282"/>
            </a:avLst>
          </a:prstGeom>
          <a:solidFill>
            <a:srgbClr val="fff5c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>
            <a:off x="8587800" y="5294880"/>
            <a:ext cx="227880" cy="227880"/>
          </a:xfrm>
          <a:prstGeom prst="smileyFace">
            <a:avLst>
              <a:gd name="adj" fmla="val 9282"/>
            </a:avLst>
          </a:prstGeom>
          <a:solidFill>
            <a:srgbClr val="fff5c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8587800" y="5294880"/>
            <a:ext cx="227880" cy="227880"/>
          </a:xfrm>
          <a:prstGeom prst="smileyFace">
            <a:avLst>
              <a:gd name="adj" fmla="val 9282"/>
            </a:avLst>
          </a:prstGeom>
          <a:solidFill>
            <a:srgbClr val="fff5c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9995400" y="2649960"/>
            <a:ext cx="227880" cy="227880"/>
          </a:xfrm>
          <a:prstGeom prst="smileyFace">
            <a:avLst>
              <a:gd name="adj" fmla="val 9282"/>
            </a:avLst>
          </a:prstGeom>
          <a:solidFill>
            <a:srgbClr val="fff5c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7" name=""/>
          <p:cNvSpPr/>
          <p:nvPr/>
        </p:nvSpPr>
        <p:spPr>
          <a:xfrm>
            <a:off x="1440" y="-60840"/>
            <a:ext cx="12191400" cy="97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Implementation options 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1) Reinforcement learning based on “actor-critic” model 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tretch/>
        </p:blipFill>
        <p:spPr>
          <a:xfrm>
            <a:off x="4292640" y="2143080"/>
            <a:ext cx="3025440" cy="299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9" name=""/>
          <p:cNvSpPr/>
          <p:nvPr/>
        </p:nvSpPr>
        <p:spPr>
          <a:xfrm>
            <a:off x="1060200" y="6046920"/>
            <a:ext cx="109036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467886"/>
                </a:solidFill>
                <a:uFillTx/>
                <a:latin typeface="Arial"/>
                <a:hlinkClick r:id="rId2"/>
              </a:rPr>
              <a:t>https://medium.com/intro-to-artificial-intelligence/the-actor-critic-reinforcement-learning-algorithm-c8095a655c14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5191920" y="1915200"/>
            <a:ext cx="1495080" cy="980640"/>
          </a:xfrm>
          <a:prstGeom prst="ellipse">
            <a:avLst/>
          </a:prstGeom>
          <a:solidFill>
            <a:srgbClr val="729fc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1" name=""/>
          <p:cNvSpPr/>
          <p:nvPr/>
        </p:nvSpPr>
        <p:spPr>
          <a:xfrm>
            <a:off x="4697280" y="3182040"/>
            <a:ext cx="1495080" cy="980640"/>
          </a:xfrm>
          <a:prstGeom prst="ellipse">
            <a:avLst/>
          </a:prstGeom>
          <a:solidFill>
            <a:srgbClr val="ffff00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3871080" y="3416400"/>
            <a:ext cx="907560" cy="603720"/>
          </a:xfrm>
          <a:prstGeom prst="ellipse">
            <a:avLst/>
          </a:prstGeom>
          <a:solidFill>
            <a:srgbClr val="ffd8ce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6418440" y="3250080"/>
            <a:ext cx="1495080" cy="980640"/>
          </a:xfrm>
          <a:prstGeom prst="ellipse">
            <a:avLst/>
          </a:prstGeom>
          <a:solidFill>
            <a:srgbClr val="ff972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145080" y="-97200"/>
            <a:ext cx="12191400" cy="101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Implementation options 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</a:rPr>
              <a:t>3) Cognitive architecture based on LLM and (active) GraphRAG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6" name=""/>
          <p:cNvSpPr/>
          <p:nvPr/>
        </p:nvSpPr>
        <p:spPr>
          <a:xfrm>
            <a:off x="2268000" y="1153080"/>
            <a:ext cx="3450240" cy="23655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7" name=""/>
          <p:cNvSpPr/>
          <p:nvPr/>
        </p:nvSpPr>
        <p:spPr>
          <a:xfrm>
            <a:off x="2692800" y="1143000"/>
            <a:ext cx="2651040" cy="23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LLM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6542640" y="1139400"/>
            <a:ext cx="3585960" cy="238896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9" name=""/>
          <p:cNvSpPr/>
          <p:nvPr/>
        </p:nvSpPr>
        <p:spPr>
          <a:xfrm>
            <a:off x="6984000" y="1129320"/>
            <a:ext cx="2755440" cy="9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Tools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>
            <a:off x="7847280" y="2303640"/>
            <a:ext cx="2083680" cy="1053720"/>
          </a:xfrm>
          <a:prstGeom prst="rect">
            <a:avLst/>
          </a:prstGeom>
          <a:solidFill>
            <a:srgbClr val="81d41a">
              <a:alpha val="40000"/>
            </a:srgbClr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7886160" y="2332440"/>
            <a:ext cx="2041560" cy="9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GraphRAG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Reasoner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52" name=""/>
          <p:cNvGrpSpPr/>
          <p:nvPr/>
        </p:nvGrpSpPr>
        <p:grpSpPr>
          <a:xfrm>
            <a:off x="7802640" y="4000320"/>
            <a:ext cx="3613320" cy="1828080"/>
            <a:chOff x="7802640" y="4000320"/>
            <a:chExt cx="3613320" cy="1828080"/>
          </a:xfrm>
        </p:grpSpPr>
        <p:sp>
          <p:nvSpPr>
            <p:cNvPr id="553" name=""/>
            <p:cNvSpPr/>
            <p:nvPr/>
          </p:nvSpPr>
          <p:spPr>
            <a:xfrm>
              <a:off x="7802640" y="4626720"/>
              <a:ext cx="3612960" cy="120168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Domain Knowledge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54" name=""/>
            <p:cNvSpPr/>
            <p:nvPr/>
          </p:nvSpPr>
          <p:spPr>
            <a:xfrm>
              <a:off x="7802640" y="4000320"/>
              <a:ext cx="3613320" cy="117468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00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Goals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555" name=""/>
          <p:cNvSpPr/>
          <p:nvPr/>
        </p:nvSpPr>
        <p:spPr>
          <a:xfrm>
            <a:off x="7715520" y="3773160"/>
            <a:ext cx="3787560" cy="2201400"/>
          </a:xfrm>
          <a:prstGeom prst="can">
            <a:avLst>
              <a:gd name="adj" fmla="val 17449"/>
            </a:avLst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940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2000" strike="noStrike" u="none">
                <a:solidFill>
                  <a:srgbClr val="000000"/>
                </a:solidFill>
                <a:uFillTx/>
                <a:latin typeface="Arial"/>
              </a:rPr>
              <a:t>Knowledge Graph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56" name=""/>
          <p:cNvGrpSpPr/>
          <p:nvPr/>
        </p:nvGrpSpPr>
        <p:grpSpPr>
          <a:xfrm>
            <a:off x="839520" y="4052520"/>
            <a:ext cx="3613320" cy="1828080"/>
            <a:chOff x="839520" y="4052520"/>
            <a:chExt cx="3613320" cy="1828080"/>
          </a:xfrm>
        </p:grpSpPr>
        <p:sp>
          <p:nvSpPr>
            <p:cNvPr id="557" name=""/>
            <p:cNvSpPr/>
            <p:nvPr/>
          </p:nvSpPr>
          <p:spPr>
            <a:xfrm>
              <a:off x="839520" y="4678920"/>
              <a:ext cx="3612960" cy="120168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e0c2cd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Interaction Logs (RLHF)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58" name=""/>
            <p:cNvSpPr/>
            <p:nvPr/>
          </p:nvSpPr>
          <p:spPr>
            <a:xfrm>
              <a:off x="839520" y="4052520"/>
              <a:ext cx="3613320" cy="117468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cccccc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Model Parameters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559" name=""/>
          <p:cNvSpPr/>
          <p:nvPr/>
        </p:nvSpPr>
        <p:spPr>
          <a:xfrm>
            <a:off x="752760" y="3825360"/>
            <a:ext cx="3787560" cy="2201400"/>
          </a:xfrm>
          <a:prstGeom prst="can">
            <a:avLst>
              <a:gd name="adj" fmla="val 17449"/>
            </a:avLst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940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2000" strike="noStrike" u="none">
                <a:solidFill>
                  <a:srgbClr val="000000"/>
                </a:solidFill>
                <a:uFillTx/>
                <a:latin typeface="Arial"/>
              </a:rPr>
              <a:t>Model Data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0" name=""/>
          <p:cNvSpPr/>
          <p:nvPr/>
        </p:nvSpPr>
        <p:spPr>
          <a:xfrm>
            <a:off x="5606280" y="1987200"/>
            <a:ext cx="1067760" cy="421200"/>
          </a:xfrm>
          <a:prstGeom prst="leftRightArrow">
            <a:avLst>
              <a:gd name="adj1" fmla="val 50000"/>
              <a:gd name="adj2" fmla="val 50414"/>
            </a:avLst>
          </a:prstGeom>
          <a:solidFill>
            <a:srgbClr val="6666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61" name=""/>
          <p:cNvSpPr/>
          <p:nvPr/>
        </p:nvSpPr>
        <p:spPr>
          <a:xfrm rot="5506800">
            <a:off x="3449880" y="3497400"/>
            <a:ext cx="661320" cy="421560"/>
          </a:xfrm>
          <a:prstGeom prst="leftRightArrow">
            <a:avLst>
              <a:gd name="adj1" fmla="val 50000"/>
              <a:gd name="adj2" fmla="val 31210"/>
            </a:avLst>
          </a:prstGeom>
          <a:solidFill>
            <a:srgbClr val="6666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62" name=""/>
          <p:cNvSpPr/>
          <p:nvPr/>
        </p:nvSpPr>
        <p:spPr>
          <a:xfrm flipH="1" rot="16093200">
            <a:off x="8282520" y="3496680"/>
            <a:ext cx="661320" cy="421920"/>
          </a:xfrm>
          <a:prstGeom prst="leftRightArrow">
            <a:avLst>
              <a:gd name="adj1" fmla="val 50000"/>
              <a:gd name="adj2" fmla="val 31210"/>
            </a:avLst>
          </a:prstGeom>
          <a:solidFill>
            <a:srgbClr val="6666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4550040" y="3564720"/>
            <a:ext cx="949680" cy="2677320"/>
          </a:xfrm>
          <a:prstGeom prst="line">
            <a:avLst/>
          </a:prstGeom>
          <a:ln w="73080">
            <a:solidFill>
              <a:srgbClr val="729fcf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4560" rIns="124560" tIns="79560" bIns="795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4325760" y="5424480"/>
            <a:ext cx="1161000" cy="839880"/>
          </a:xfrm>
          <a:prstGeom prst="line">
            <a:avLst/>
          </a:prstGeom>
          <a:ln w="73080">
            <a:solidFill>
              <a:srgbClr val="729fcf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4560" rIns="124560" tIns="79560" bIns="795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3898440" y="6066720"/>
            <a:ext cx="187164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trike="noStrike" u="none">
                <a:solidFill>
                  <a:srgbClr val="729fcf"/>
                </a:solidFill>
                <a:uFillTx/>
                <a:latin typeface="Arial"/>
              </a:rPr>
              <a:t>Request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 flipH="1" flipV="1">
            <a:off x="5182920" y="3604320"/>
            <a:ext cx="527400" cy="2572200"/>
          </a:xfrm>
          <a:prstGeom prst="line">
            <a:avLst/>
          </a:prstGeom>
          <a:ln w="73080">
            <a:solidFill>
              <a:srgbClr val="3465a4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4560" rIns="124560" tIns="79560" bIns="7956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 flipV="1">
            <a:off x="4299120" y="3591360"/>
            <a:ext cx="857520" cy="1635480"/>
          </a:xfrm>
          <a:prstGeom prst="line">
            <a:avLst/>
          </a:prstGeom>
          <a:ln w="73080">
            <a:solidFill>
              <a:srgbClr val="3465a4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4560" rIns="124560" tIns="79560" bIns="7956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5292000" y="3733920"/>
            <a:ext cx="186588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trike="noStrike" u="none">
                <a:solidFill>
                  <a:srgbClr val="355269"/>
                </a:solidFill>
                <a:uFillTx/>
                <a:latin typeface="Arial"/>
              </a:rPr>
              <a:t>Response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 flipH="1">
            <a:off x="6364440" y="5345280"/>
            <a:ext cx="1332720" cy="923040"/>
          </a:xfrm>
          <a:prstGeom prst="line">
            <a:avLst/>
          </a:prstGeom>
          <a:ln w="73080">
            <a:solidFill>
              <a:srgbClr val="55215b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4560" rIns="124560" tIns="79560" bIns="795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>
            <a:off x="6667200" y="5979600"/>
            <a:ext cx="187164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trike="noStrike" u="none">
                <a:solidFill>
                  <a:srgbClr val="55215b"/>
                </a:solidFill>
                <a:uFillTx/>
                <a:latin typeface="Arial"/>
              </a:rPr>
              <a:t>Setup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1" name=""/>
          <p:cNvSpPr txBox="1"/>
          <p:nvPr/>
        </p:nvSpPr>
        <p:spPr>
          <a:xfrm>
            <a:off x="2332800" y="6413400"/>
            <a:ext cx="7879320" cy="4899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400" strike="noStrike" u="none">
                <a:solidFill>
                  <a:srgbClr val="ffffff"/>
                </a:solidFill>
                <a:uFillTx/>
                <a:latin typeface="Arial"/>
              </a:rPr>
              <a:t>Leonie Monigatti, "The Evolution from RAG to Agentic RAG to Agent Memory", November 3, 2025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400" strike="noStrike" u="none">
                <a:solidFill>
                  <a:srgbClr val="ffffff"/>
                </a:solidFill>
                <a:uFillTx/>
                <a:latin typeface="Arial"/>
                <a:hlinkClick r:id="rId1"/>
              </a:rPr>
              <a:t>https://www.leoniemonigatti.com/blog/from-rag-to-agent-memory.html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73" name="Group 1"/>
          <p:cNvGrpSpPr/>
          <p:nvPr/>
        </p:nvGrpSpPr>
        <p:grpSpPr>
          <a:xfrm>
            <a:off x="1132560" y="987840"/>
            <a:ext cx="6443280" cy="5742720"/>
            <a:chOff x="1132560" y="987840"/>
            <a:chExt cx="6443280" cy="5742720"/>
          </a:xfrm>
        </p:grpSpPr>
        <p:sp>
          <p:nvSpPr>
            <p:cNvPr id="574" name="AutoShape 1"/>
            <p:cNvSpPr/>
            <p:nvPr/>
          </p:nvSpPr>
          <p:spPr>
            <a:xfrm>
              <a:off x="1132560" y="987840"/>
              <a:ext cx="6443280" cy="574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5" name="Text Box 1"/>
            <p:cNvSpPr/>
            <p:nvPr/>
          </p:nvSpPr>
          <p:spPr>
            <a:xfrm>
              <a:off x="1718280" y="1946520"/>
              <a:ext cx="2316960" cy="1648800"/>
            </a:xfrm>
            <a:prstGeom prst="rect">
              <a:avLst/>
            </a:prstGeom>
            <a:solidFill>
              <a:srgbClr val="ffffff"/>
            </a:solidFill>
            <a:ln cap="sq"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33480" rIns="33480" tIns="33480" bIns="33480" anchor="t">
              <a:normAutofit fontScale="92500" lnSpcReduction="9999"/>
            </a:bodyPr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AFFERENT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SYNTHESIS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Set 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PR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of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rules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 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Symbol"/>
                  <a:ea typeface="Symbol"/>
                </a:rPr>
                <a:t>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k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Symbol"/>
                  <a:ea typeface="Symbol"/>
                </a:rPr>
                <a:t>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Symbol"/>
                  <a:ea typeface="Symbol"/>
                </a:rPr>
                <a:t>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r>
                <a:rPr b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br>
                <a:rPr sz="1400"/>
              </a:b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t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hat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forecast achievement of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the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goal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in situation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m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if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fulfil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and 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subgoals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6" name="Text Box 2"/>
            <p:cNvSpPr/>
            <p:nvPr/>
          </p:nvSpPr>
          <p:spPr>
            <a:xfrm>
              <a:off x="1692000" y="3969000"/>
              <a:ext cx="2343240" cy="1373400"/>
            </a:xfrm>
            <a:prstGeom prst="rect">
              <a:avLst/>
            </a:prstGeom>
            <a:solidFill>
              <a:srgbClr val="ffffff"/>
            </a:solidFill>
            <a:ln cap="sq"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18000" rIns="18000" tIns="18000" bIns="18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DECISION MAKING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Selection of actions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and subgoals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0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n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 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providing maximum probability of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the 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goal 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achievement 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7" name="Text Box 3"/>
            <p:cNvSpPr/>
            <p:nvPr/>
          </p:nvSpPr>
          <p:spPr>
            <a:xfrm>
              <a:off x="5329440" y="2742480"/>
              <a:ext cx="2083320" cy="2139840"/>
            </a:xfrm>
            <a:prstGeom prst="rect">
              <a:avLst/>
            </a:prstGeom>
            <a:solidFill>
              <a:srgbClr val="ffffff"/>
            </a:solidFill>
            <a:ln cap="sq"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13320" rIns="13320" tIns="33480" bIns="33480" anchor="t">
              <a:normAutofit lnSpcReduction="9999"/>
            </a:bodyPr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ACTIONS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RESULTS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ACCEPTOR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Anticipation of </a:t>
              </a:r>
              <a:br>
                <a:rPr sz="1400"/>
              </a:b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 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EVALUATION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br>
                <a:rPr sz="1400"/>
              </a:b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Symbol"/>
                  <a:ea typeface="Symbol"/>
                </a:rPr>
                <a:t>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R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Reinforcement/</a:t>
              </a:r>
              <a:br>
                <a:rPr sz="1400"/>
              </a:b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punishment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8" name="Line 1"/>
            <p:cNvSpPr/>
            <p:nvPr/>
          </p:nvSpPr>
          <p:spPr>
            <a:xfrm>
              <a:off x="2701440" y="987840"/>
              <a:ext cx="3600" cy="958680"/>
            </a:xfrm>
            <a:prstGeom prst="line">
              <a:avLst/>
            </a:prstGeom>
            <a:ln cap="sq" w="3168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9" name="Line 2"/>
            <p:cNvSpPr/>
            <p:nvPr/>
          </p:nvSpPr>
          <p:spPr>
            <a:xfrm flipV="1">
              <a:off x="6108840" y="4883400"/>
              <a:ext cx="3960" cy="798840"/>
            </a:xfrm>
            <a:prstGeom prst="line">
              <a:avLst/>
            </a:prstGeom>
            <a:ln cap="sq" w="1908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0" name="Text Box 4"/>
            <p:cNvSpPr/>
            <p:nvPr/>
          </p:nvSpPr>
          <p:spPr>
            <a:xfrm>
              <a:off x="4615920" y="4913280"/>
              <a:ext cx="1395720" cy="72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800" rIns="10800" tIns="7920" bIns="7920" anchor="t">
              <a:normAutofit/>
            </a:bodyPr>
            <a:p>
              <a:pPr>
                <a:lnSpc>
                  <a:spcPct val="100000"/>
                </a:lnSpc>
              </a:pP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 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 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Backward 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afferentation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1" name="Text Box 5"/>
            <p:cNvSpPr/>
            <p:nvPr/>
          </p:nvSpPr>
          <p:spPr>
            <a:xfrm>
              <a:off x="1132560" y="1073160"/>
              <a:ext cx="1465560" cy="685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Motivation-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Request to achieve a goal 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2" name="Text Box 6"/>
            <p:cNvSpPr/>
            <p:nvPr/>
          </p:nvSpPr>
          <p:spPr>
            <a:xfrm>
              <a:off x="3081240" y="1106280"/>
              <a:ext cx="1360440" cy="65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 lnSpcReduction="9999"/>
            </a:bodyPr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Afferentation </a:t>
              </a: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about s</a:t>
              </a: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ituation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m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3" name="Text Box 7"/>
            <p:cNvSpPr/>
            <p:nvPr/>
          </p:nvSpPr>
          <p:spPr>
            <a:xfrm>
              <a:off x="1334520" y="5441400"/>
              <a:ext cx="1147680" cy="59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" rIns="13320" tIns="33480" bIns="33480" anchor="t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Subgoals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</a:t>
              </a:r>
              <a:r>
                <a:rPr b="1" i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P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4" name="Line 3"/>
            <p:cNvSpPr/>
            <p:nvPr/>
          </p:nvSpPr>
          <p:spPr>
            <a:xfrm>
              <a:off x="6263640" y="1545840"/>
              <a:ext cx="2160" cy="1196640"/>
            </a:xfrm>
            <a:prstGeom prst="line">
              <a:avLst/>
            </a:prstGeom>
            <a:ln cap="sq" w="19080">
              <a:solidFill>
                <a:srgbClr val="000000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5" name="Line 4"/>
            <p:cNvSpPr/>
            <p:nvPr/>
          </p:nvSpPr>
          <p:spPr>
            <a:xfrm flipV="1">
              <a:off x="2597760" y="5343480"/>
              <a:ext cx="1080" cy="867600"/>
            </a:xfrm>
            <a:prstGeom prst="line">
              <a:avLst/>
            </a:prstGeom>
            <a:ln cap="sq" w="31680">
              <a:solidFill>
                <a:srgbClr val="000000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6" name="Text Box 8"/>
            <p:cNvSpPr/>
            <p:nvPr/>
          </p:nvSpPr>
          <p:spPr>
            <a:xfrm>
              <a:off x="6504120" y="5006520"/>
              <a:ext cx="1071360" cy="43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 lnSpcReduction="9999"/>
            </a:bodyPr>
            <a:p>
              <a:pPr>
                <a:lnSpc>
                  <a:spcPct val="100000"/>
                </a:lnSpc>
              </a:pP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RESULTS</a:t>
              </a:r>
              <a:br>
                <a:rPr sz="1400"/>
              </a:br>
              <a:r>
                <a:rPr b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1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,…,R</a:t>
              </a:r>
              <a:r>
                <a:rPr b="1" i="1" lang="ru-RU" sz="1400" strike="noStrike" u="none" baseline="-30000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7" name="Line 5"/>
            <p:cNvSpPr/>
            <p:nvPr/>
          </p:nvSpPr>
          <p:spPr>
            <a:xfrm flipH="1" flipV="1">
              <a:off x="2969280" y="987840"/>
              <a:ext cx="2520" cy="958680"/>
            </a:xfrm>
            <a:prstGeom prst="line">
              <a:avLst/>
            </a:prstGeom>
            <a:ln cap="sq" w="19080">
              <a:solidFill>
                <a:srgbClr val="000000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8" name="Text Box 9"/>
            <p:cNvSpPr/>
            <p:nvPr/>
          </p:nvSpPr>
          <p:spPr>
            <a:xfrm>
              <a:off x="2971800" y="5492880"/>
              <a:ext cx="744480" cy="477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/>
            </a:bodyPr>
            <a:p>
              <a:pPr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Actions</a:t>
              </a:r>
              <a:br>
                <a:rPr sz="1400"/>
              </a:b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9" name="Text Box 10"/>
            <p:cNvSpPr/>
            <p:nvPr/>
          </p:nvSpPr>
          <p:spPr>
            <a:xfrm>
              <a:off x="4006080" y="3628080"/>
              <a:ext cx="1290600" cy="67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10800" bIns="10800" anchor="t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Forecast for goal 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achievement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0" name="Text Box 11"/>
            <p:cNvSpPr/>
            <p:nvPr/>
          </p:nvSpPr>
          <p:spPr>
            <a:xfrm>
              <a:off x="4731480" y="1946520"/>
              <a:ext cx="1077840" cy="46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Forecast for result </a:t>
              </a:r>
              <a:r>
                <a:rPr b="1" lang="en-US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G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1" name="Line 6"/>
            <p:cNvSpPr/>
            <p:nvPr/>
          </p:nvSpPr>
          <p:spPr>
            <a:xfrm flipV="1">
              <a:off x="2857680" y="5342400"/>
              <a:ext cx="360" cy="900000"/>
            </a:xfrm>
            <a:prstGeom prst="line">
              <a:avLst/>
            </a:prstGeom>
            <a:ln cap="sq" w="19080">
              <a:solidFill>
                <a:srgbClr val="000000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2" name="Text Box 12"/>
            <p:cNvSpPr/>
            <p:nvPr/>
          </p:nvSpPr>
          <p:spPr>
            <a:xfrm>
              <a:off x="6341400" y="1946520"/>
              <a:ext cx="123408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000" rIns="18000" tIns="10800" bIns="10800" anchor="t">
              <a:normAutofit/>
            </a:bodyPr>
            <a:p>
              <a:pPr>
                <a:lnSpc>
                  <a:spcPct val="100000"/>
                </a:lnSpc>
              </a:pPr>
              <a:r>
                <a:rPr b="0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RESULT </a:t>
              </a:r>
              <a:r>
                <a:rPr b="1" i="1" lang="ru-RU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3" name="Line 7"/>
            <p:cNvSpPr/>
            <p:nvPr/>
          </p:nvSpPr>
          <p:spPr>
            <a:xfrm flipV="1">
              <a:off x="6338520" y="4883400"/>
              <a:ext cx="2880" cy="798840"/>
            </a:xfrm>
            <a:prstGeom prst="line">
              <a:avLst/>
            </a:prstGeom>
            <a:ln cap="sq" w="1908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4" name="Line 8"/>
            <p:cNvSpPr/>
            <p:nvPr/>
          </p:nvSpPr>
          <p:spPr>
            <a:xfrm flipV="1">
              <a:off x="2855160" y="3595680"/>
              <a:ext cx="1080" cy="372960"/>
            </a:xfrm>
            <a:prstGeom prst="line">
              <a:avLst/>
            </a:prstGeom>
            <a:ln cap="sq" w="31680">
              <a:solidFill>
                <a:srgbClr val="000000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5" name="AutoShape 2"/>
            <p:cNvSpPr/>
            <p:nvPr/>
          </p:nvSpPr>
          <p:spPr>
            <a:xfrm>
              <a:off x="4036680" y="4341600"/>
              <a:ext cx="1290600" cy="100080"/>
            </a:xfrm>
            <a:prstGeom prst="rightArrow">
              <a:avLst>
                <a:gd name="adj1" fmla="val 50000"/>
                <a:gd name="adj2" fmla="val 320268"/>
              </a:avLst>
            </a:prstGeom>
            <a:solidFill>
              <a:srgbClr val="ffffff"/>
            </a:solidFill>
            <a:ln cap="sq"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t">
              <a:normAutofit fontScale="25000" lnSpcReduction="19999"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6" name="AutoShape 3"/>
            <p:cNvSpPr/>
            <p:nvPr/>
          </p:nvSpPr>
          <p:spPr>
            <a:xfrm>
              <a:off x="3744720" y="5355720"/>
              <a:ext cx="114840" cy="816480"/>
            </a:xfrm>
            <a:prstGeom prst="upArrow">
              <a:avLst>
                <a:gd name="adj1" fmla="val 50000"/>
                <a:gd name="adj2" fmla="val 176791"/>
              </a:avLst>
            </a:prstGeom>
            <a:solidFill>
              <a:srgbClr val="ffffff"/>
            </a:solidFill>
            <a:ln cap="sq"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7" name="AutoShape 4"/>
            <p:cNvSpPr/>
            <p:nvPr/>
          </p:nvSpPr>
          <p:spPr>
            <a:xfrm>
              <a:off x="5810400" y="1545840"/>
              <a:ext cx="114840" cy="1195920"/>
            </a:xfrm>
            <a:prstGeom prst="upArrow">
              <a:avLst>
                <a:gd name="adj1" fmla="val 50000"/>
                <a:gd name="adj2" fmla="val 258879"/>
              </a:avLst>
            </a:prstGeom>
            <a:solidFill>
              <a:srgbClr val="ffffff"/>
            </a:solidFill>
            <a:ln cap="sq"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598" name="Text Box 13"/>
          <p:cNvSpPr/>
          <p:nvPr/>
        </p:nvSpPr>
        <p:spPr>
          <a:xfrm>
            <a:off x="3918960" y="5662440"/>
            <a:ext cx="1043640" cy="65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10800" anchor="t">
            <a:normAutofit lnSpcReduction="9999"/>
          </a:bodyPr>
          <a:p>
            <a:pPr algn="ctr"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Forecast for </a:t>
            </a: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subgoals </a:t>
            </a:r>
            <a:br>
              <a:rPr sz="1400"/>
            </a:br>
            <a:r>
              <a:rPr b="1" i="1" lang="ru-RU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 P</a:t>
            </a:r>
            <a:r>
              <a:rPr b="1" i="1" lang="ru-RU" sz="1400" strike="noStrike" u="none" baseline="-30000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1</a:t>
            </a:r>
            <a:r>
              <a:rPr b="1" i="1" lang="ru-RU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,…,</a:t>
            </a:r>
            <a:r>
              <a:rPr b="1" i="1" lang="en-US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 </a:t>
            </a:r>
            <a:r>
              <a:rPr b="1" i="1" lang="ru-RU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P</a:t>
            </a:r>
            <a:r>
              <a:rPr b="1" i="1" lang="ru-RU" sz="1400" strike="noStrike" u="none" baseline="-30000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599" name="Object 2"/>
          <p:cNvGraphicFramePr/>
          <p:nvPr/>
        </p:nvGraphicFramePr>
        <p:xfrm>
          <a:off x="967680" y="6184440"/>
          <a:ext cx="7291800" cy="27432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600" name="Object 2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967680" y="6184440"/>
                    <a:ext cx="7291800" cy="2743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601" name="TextBox 1"/>
          <p:cNvSpPr/>
          <p:nvPr/>
        </p:nvSpPr>
        <p:spPr>
          <a:xfrm>
            <a:off x="8085600" y="1607040"/>
            <a:ext cx="3572280" cy="422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Aft>
                <a:spcPts val="298"/>
              </a:spcAft>
            </a:pPr>
            <a:r>
              <a:rPr b="0" lang="en-US" sz="1400" strike="noStrike" u="none">
                <a:solidFill>
                  <a:srgbClr val="002060"/>
                </a:solidFill>
                <a:uFillTx/>
                <a:latin typeface="Arial"/>
                <a:ea typeface="Times New Roman"/>
              </a:rPr>
              <a:t>Evgenii Vityaev, Alexander Demin: </a:t>
            </a:r>
            <a:r>
              <a:rPr b="0" lang="ru-RU" sz="1400" strike="noStrike" u="none">
                <a:solidFill>
                  <a:srgbClr val="000066"/>
                </a:solidFill>
                <a:uFillTx/>
                <a:latin typeface="Arial"/>
                <a:ea typeface="Times New Roman"/>
              </a:rPr>
              <a:t>Adaptive Control of Modular Robots // Conference Paper in Advances in Intelligent Systems and Computing,  Conference: First International Early Research Career Enhancement School on Biologically Inspired Cognitive Architectures, </a:t>
            </a:r>
            <a:r>
              <a:rPr b="0" lang="en-US" sz="1400" strike="noStrike" u="none">
                <a:solidFill>
                  <a:srgbClr val="002060"/>
                </a:solidFill>
                <a:uFillTx/>
                <a:latin typeface="Arial"/>
                <a:ea typeface="Times New Roman"/>
              </a:rPr>
              <a:t>Springer, </a:t>
            </a:r>
            <a:r>
              <a:rPr b="0" lang="ru-RU" sz="1400" strike="noStrike" u="none">
                <a:solidFill>
                  <a:srgbClr val="000066"/>
                </a:solidFill>
                <a:uFillTx/>
                <a:latin typeface="Arial"/>
                <a:ea typeface="Times New Roman"/>
              </a:rPr>
              <a:t>August 2018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298"/>
              </a:spcAft>
            </a:pPr>
            <a:r>
              <a:rPr b="0" lang="en-US" sz="1400" strike="noStrike" u="none">
                <a:solidFill>
                  <a:srgbClr val="002060"/>
                </a:solidFill>
                <a:uFillTx/>
                <a:latin typeface="Arial"/>
                <a:ea typeface="Times New Roman"/>
              </a:rPr>
              <a:t>Evgenii E. Vityaev: Purposefulness as a Principle of Brain Activity // Anticipation: Learning from the Past, (ed.) M. Nadin. Cognitive Systems Monographs, V.25, Chapter No.: 13. Springer, 2015, pp. 231-254.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298"/>
              </a:spcAft>
            </a:pPr>
            <a:r>
              <a:rPr b="0" lang="ru-RU" sz="1400" strike="noStrike" u="none">
                <a:solidFill>
                  <a:srgbClr val="000080"/>
                </a:solidFill>
                <a:uFillTx/>
                <a:latin typeface="Arial"/>
                <a:ea typeface="Times New Roman"/>
              </a:rPr>
              <a:t>Витяев Е.Е. Логика работы мозга. Подходы к моделированию мышления. (сборник под ред. д.ф.-м.н. В.Г. Редько). УРСС Эдиториал, Москва, 2014г., стр. 120-153.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2" name=""/>
          <p:cNvSpPr/>
          <p:nvPr/>
        </p:nvSpPr>
        <p:spPr>
          <a:xfrm>
            <a:off x="1080" y="-60840"/>
            <a:ext cx="12191400" cy="97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Implementation options 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2) Cognitive architecture based on probabilistic logic (“Discovery”) 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3" name=""/>
          <p:cNvSpPr/>
          <p:nvPr/>
        </p:nvSpPr>
        <p:spPr>
          <a:xfrm>
            <a:off x="1716480" y="1965960"/>
            <a:ext cx="2331360" cy="3371760"/>
          </a:xfrm>
          <a:prstGeom prst="rect">
            <a:avLst/>
          </a:prstGeom>
          <a:solidFill>
            <a:srgbClr val="81d41a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4" name=""/>
          <p:cNvSpPr/>
          <p:nvPr/>
        </p:nvSpPr>
        <p:spPr>
          <a:xfrm>
            <a:off x="5327280" y="2732040"/>
            <a:ext cx="2079720" cy="2156760"/>
          </a:xfrm>
          <a:prstGeom prst="rect">
            <a:avLst/>
          </a:prstGeom>
          <a:solidFill>
            <a:srgbClr val="ffff00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>
            <a:off x="2299320" y="5382000"/>
            <a:ext cx="1381680" cy="845640"/>
          </a:xfrm>
          <a:prstGeom prst="ellipse">
            <a:avLst/>
          </a:prstGeom>
          <a:solidFill>
            <a:srgbClr val="ff972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3058920" y="944640"/>
            <a:ext cx="1381680" cy="845280"/>
          </a:xfrm>
          <a:prstGeom prst="ellipse">
            <a:avLst/>
          </a:prstGeom>
          <a:solidFill>
            <a:srgbClr val="ffd8ce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8" name=""/>
          <p:cNvSpPr/>
          <p:nvPr/>
        </p:nvSpPr>
        <p:spPr>
          <a:xfrm>
            <a:off x="609840" y="1044720"/>
            <a:ext cx="7924320" cy="5420520"/>
          </a:xfrm>
          <a:prstGeom prst="ellipse">
            <a:avLst/>
          </a:prstGeom>
          <a:solidFill>
            <a:srgbClr val="ffffff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9" name=""/>
          <p:cNvSpPr/>
          <p:nvPr/>
        </p:nvSpPr>
        <p:spPr>
          <a:xfrm>
            <a:off x="3600" y="-61200"/>
            <a:ext cx="12191400" cy="97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Implementation options 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4) Cognitive architecture of value-based experiential learning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10" name=""/>
          <p:cNvGrpSpPr/>
          <p:nvPr/>
        </p:nvGrpSpPr>
        <p:grpSpPr>
          <a:xfrm>
            <a:off x="3918960" y="2351160"/>
            <a:ext cx="3613320" cy="3134160"/>
            <a:chOff x="3918960" y="2351160"/>
            <a:chExt cx="3613320" cy="3134160"/>
          </a:xfrm>
        </p:grpSpPr>
        <p:sp>
          <p:nvSpPr>
            <p:cNvPr id="611" name=""/>
            <p:cNvSpPr/>
            <p:nvPr/>
          </p:nvSpPr>
          <p:spPr>
            <a:xfrm>
              <a:off x="3918960" y="4337640"/>
              <a:ext cx="3610440" cy="1147680"/>
            </a:xfrm>
            <a:prstGeom prst="can">
              <a:avLst>
                <a:gd name="adj" fmla="val 4739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972f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Directed Action Log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0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make(love,t2)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12" name=""/>
            <p:cNvSpPr/>
            <p:nvPr/>
          </p:nvSpPr>
          <p:spPr>
            <a:xfrm>
              <a:off x="3918960" y="3657960"/>
              <a:ext cx="3610440" cy="1174320"/>
            </a:xfrm>
            <a:prstGeom prst="can">
              <a:avLst>
                <a:gd name="adj" fmla="val 4739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d8ce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Observed Evidence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0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feel(war,t1)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13" name=""/>
            <p:cNvSpPr/>
            <p:nvPr/>
          </p:nvSpPr>
          <p:spPr>
            <a:xfrm>
              <a:off x="3918960" y="2977560"/>
              <a:ext cx="3612960" cy="120168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Inferred Models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0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cause(make(love),be(happy))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14" name=""/>
            <p:cNvSpPr/>
            <p:nvPr/>
          </p:nvSpPr>
          <p:spPr>
            <a:xfrm>
              <a:off x="3918960" y="2351160"/>
              <a:ext cx="3613320" cy="117468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00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Base Values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0" lang="en-US" sz="1600" strike="noStrike" u="none">
                  <a:solidFill>
                    <a:srgbClr val="000000"/>
                  </a:solidFill>
                  <a:uFillTx/>
                  <a:latin typeface="Arial"/>
                </a:rPr>
                <a:t>goal(be(happy))</a:t>
              </a:r>
              <a:endParaRPr b="0" lang="en-US" sz="16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615" name=""/>
          <p:cNvSpPr/>
          <p:nvPr/>
        </p:nvSpPr>
        <p:spPr>
          <a:xfrm>
            <a:off x="1328760" y="3167640"/>
            <a:ext cx="1457640" cy="1044360"/>
          </a:xfrm>
          <a:prstGeom prst="ellipse">
            <a:avLst/>
          </a:prstGeom>
          <a:solidFill>
            <a:srgbClr val="dddddd"/>
          </a:solidFill>
          <a:ln cap="sq" w="9360">
            <a:solidFill>
              <a:srgbClr val="000000"/>
            </a:solidFill>
            <a:custDash>
              <a:ds d="76000" sp="76000"/>
              <a:ds d="76000" sp="76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500" strike="noStrike" u="none">
                <a:solidFill>
                  <a:srgbClr val="000000"/>
                </a:solidFill>
                <a:uFillTx/>
                <a:latin typeface="Arial"/>
              </a:rPr>
              <a:t>Predictor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6" name=""/>
          <p:cNvSpPr/>
          <p:nvPr/>
        </p:nvSpPr>
        <p:spPr>
          <a:xfrm>
            <a:off x="1293840" y="4352760"/>
            <a:ext cx="1492200" cy="1067400"/>
          </a:xfrm>
          <a:prstGeom prst="ellipse">
            <a:avLst/>
          </a:prstGeom>
          <a:solidFill>
            <a:srgbClr val="dddddd"/>
          </a:solidFill>
          <a:ln cap="sq" w="9360">
            <a:solidFill>
              <a:srgbClr val="000000"/>
            </a:solidFill>
            <a:custDash>
              <a:ds d="76000" sp="76000"/>
              <a:ds d="76000" sp="76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500" strike="noStrike" u="none">
                <a:solidFill>
                  <a:srgbClr val="000000"/>
                </a:solidFill>
                <a:uFillTx/>
                <a:latin typeface="Arial"/>
              </a:rPr>
              <a:t>Decider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7" name=""/>
          <p:cNvSpPr/>
          <p:nvPr/>
        </p:nvSpPr>
        <p:spPr>
          <a:xfrm>
            <a:off x="2786760" y="3853440"/>
            <a:ext cx="1125000" cy="423720"/>
          </a:xfrm>
          <a:custGeom>
            <a:avLst/>
            <a:gdLst>
              <a:gd name="textAreaLeft" fmla="*/ 0 w 1125000"/>
              <a:gd name="textAreaRight" fmla="*/ 1125720 w 1125000"/>
              <a:gd name="textAreaTop" fmla="*/ 0 h 423720"/>
              <a:gd name="textAreaBottom" fmla="*/ 424440 h 423720"/>
            </a:gdLst>
            <a:ahLst/>
            <a:rect l="textAreaLeft" t="textAreaTop" r="textAreaRight" b="textAreaBottom"/>
            <a:pathLst>
              <a:path w="3127" h="1017">
                <a:moveTo>
                  <a:pt x="3126" y="1016"/>
                </a:moveTo>
                <a:cubicBezTo>
                  <a:pt x="2338" y="1016"/>
                  <a:pt x="1348" y="254"/>
                  <a:pt x="0" y="0"/>
                </a:cubicBezTo>
              </a:path>
            </a:pathLst>
          </a:custGeom>
          <a:noFill/>
          <a:ln w="3672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8" name=""/>
          <p:cNvSpPr/>
          <p:nvPr/>
        </p:nvSpPr>
        <p:spPr>
          <a:xfrm>
            <a:off x="2787120" y="3591720"/>
            <a:ext cx="1125000" cy="129960"/>
          </a:xfrm>
          <a:custGeom>
            <a:avLst/>
            <a:gdLst>
              <a:gd name="textAreaLeft" fmla="*/ 0 w 1125000"/>
              <a:gd name="textAreaRight" fmla="*/ 1125720 w 1125000"/>
              <a:gd name="textAreaTop" fmla="*/ 0 h 129960"/>
              <a:gd name="textAreaBottom" fmla="*/ 130680 h 129960"/>
            </a:gdLst>
            <a:ahLst/>
            <a:rect l="textAreaLeft" t="textAreaTop" r="textAreaRight" b="textAreaBottom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 flipV="1">
            <a:off x="2787120" y="4875480"/>
            <a:ext cx="1174680" cy="97200"/>
          </a:xfrm>
          <a:custGeom>
            <a:avLst/>
            <a:gdLst>
              <a:gd name="textAreaLeft" fmla="*/ 0 w 1174680"/>
              <a:gd name="textAreaRight" fmla="*/ 1175400 w 1174680"/>
              <a:gd name="textAreaTop" fmla="*/ -360 h 97200"/>
              <a:gd name="textAreaBottom" fmla="*/ 97560 h 97200"/>
            </a:gdLst>
            <a:ahLst/>
            <a:rect l="textAreaLeft" t="textAreaTop" r="textAreaRight" b="textAreaBottom"/>
            <a:pathLst>
              <a:path w="1981" h="1017">
                <a:moveTo>
                  <a:pt x="0" y="1016"/>
                </a:moveTo>
                <a:cubicBezTo>
                  <a:pt x="710" y="762"/>
                  <a:pt x="1472" y="508"/>
                  <a:pt x="1980" y="0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>
            <a:off x="2786760" y="4310280"/>
            <a:ext cx="1125000" cy="456480"/>
          </a:xfrm>
          <a:custGeom>
            <a:avLst/>
            <a:gdLst>
              <a:gd name="textAreaLeft" fmla="*/ 0 w 1125000"/>
              <a:gd name="textAreaRight" fmla="*/ 1125720 w 1125000"/>
              <a:gd name="textAreaTop" fmla="*/ 0 h 456480"/>
              <a:gd name="textAreaBottom" fmla="*/ 457200 h 456480"/>
            </a:gdLst>
            <a:ahLst/>
            <a:rect l="textAreaLeft" t="textAreaTop" r="textAreaRight" b="textAreaBottom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1" name=""/>
          <p:cNvSpPr/>
          <p:nvPr/>
        </p:nvSpPr>
        <p:spPr>
          <a:xfrm>
            <a:off x="2612880" y="2977920"/>
            <a:ext cx="1305720" cy="1593360"/>
          </a:xfrm>
          <a:custGeom>
            <a:avLst/>
            <a:gdLst>
              <a:gd name="textAreaLeft" fmla="*/ 0 w 1305720"/>
              <a:gd name="textAreaRight" fmla="*/ 1306440 w 1305720"/>
              <a:gd name="textAreaTop" fmla="*/ 0 h 1593360"/>
              <a:gd name="textAreaBottom" fmla="*/ 1594080 h 1593360"/>
            </a:gdLst>
            <a:ahLst/>
            <a:rect l="textAreaLeft" t="textAreaTop" r="textAreaRight" b="textAreaBottom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1328760" y="1959480"/>
            <a:ext cx="1457640" cy="1044360"/>
          </a:xfrm>
          <a:prstGeom prst="ellipse">
            <a:avLst/>
          </a:prstGeom>
          <a:solidFill>
            <a:srgbClr val="dddddd"/>
          </a:solidFill>
          <a:ln cap="sq" w="9360">
            <a:solidFill>
              <a:srgbClr val="000000"/>
            </a:solidFill>
            <a:custDash>
              <a:ds d="76000" sp="76000"/>
              <a:ds d="76000" sp="76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500" strike="noStrike" u="none">
                <a:solidFill>
                  <a:srgbClr val="000000"/>
                </a:solidFill>
                <a:uFillTx/>
                <a:latin typeface="Arial"/>
              </a:rPr>
              <a:t>Compressor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3" name=""/>
          <p:cNvSpPr/>
          <p:nvPr/>
        </p:nvSpPr>
        <p:spPr>
          <a:xfrm flipV="1">
            <a:off x="2525760" y="2872080"/>
            <a:ext cx="1396800" cy="783000"/>
          </a:xfrm>
          <a:custGeom>
            <a:avLst/>
            <a:gdLst>
              <a:gd name="textAreaLeft" fmla="*/ 0 w 1396800"/>
              <a:gd name="textAreaRight" fmla="*/ 1397520 w 1396800"/>
              <a:gd name="textAreaTop" fmla="*/ 360 h 783000"/>
              <a:gd name="textAreaBottom" fmla="*/ 784080 h 783000"/>
            </a:gdLst>
            <a:ahLst/>
            <a:rect l="textAreaLeft" t="textAreaTop" r="textAreaRight" b="textAreaBottom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2775600" y="2644560"/>
            <a:ext cx="1142640" cy="236520"/>
          </a:xfrm>
          <a:custGeom>
            <a:avLst/>
            <a:gdLst>
              <a:gd name="textAreaLeft" fmla="*/ 0 w 1142640"/>
              <a:gd name="textAreaRight" fmla="*/ 1143360 w 1142640"/>
              <a:gd name="textAreaTop" fmla="*/ 0 h 236520"/>
              <a:gd name="textAreaBottom" fmla="*/ 237240 h 236520"/>
            </a:gdLst>
            <a:ahLst/>
            <a:rect l="textAreaLeft" t="textAreaTop" r="textAreaRight" b="textAreaBottom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>
            <a:off x="2700000" y="2743200"/>
            <a:ext cx="1218240" cy="695160"/>
          </a:xfrm>
          <a:custGeom>
            <a:avLst/>
            <a:gdLst>
              <a:gd name="textAreaLeft" fmla="*/ 0 w 1218240"/>
              <a:gd name="textAreaRight" fmla="*/ 1218960 w 1218240"/>
              <a:gd name="textAreaTop" fmla="*/ 0 h 695160"/>
              <a:gd name="textAreaBottom" fmla="*/ 695880 h 695160"/>
            </a:gdLst>
            <a:ahLst/>
            <a:rect l="textAreaLeft" t="textAreaTop" r="textAreaRight" b="textAreaBottom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6" name=""/>
          <p:cNvSpPr/>
          <p:nvPr/>
        </p:nvSpPr>
        <p:spPr>
          <a:xfrm>
            <a:off x="3832200" y="1893960"/>
            <a:ext cx="3787560" cy="3656880"/>
          </a:xfrm>
          <a:prstGeom prst="can">
            <a:avLst>
              <a:gd name="adj" fmla="val 17449"/>
            </a:avLst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940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</a:rPr>
              <a:t>Predicates Graph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7" name=""/>
          <p:cNvSpPr/>
          <p:nvPr/>
        </p:nvSpPr>
        <p:spPr>
          <a:xfrm>
            <a:off x="8319600" y="2253240"/>
            <a:ext cx="3785040" cy="5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Outer environment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8" name=""/>
          <p:cNvSpPr/>
          <p:nvPr/>
        </p:nvSpPr>
        <p:spPr>
          <a:xfrm>
            <a:off x="10886040" y="2742840"/>
            <a:ext cx="360" cy="3069720"/>
          </a:xfrm>
          <a:prstGeom prst="line">
            <a:avLst/>
          </a:prstGeom>
          <a:ln w="36720">
            <a:solidFill>
              <a:srgbClr val="a9a9a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9" name=""/>
          <p:cNvSpPr/>
          <p:nvPr/>
        </p:nvSpPr>
        <p:spPr>
          <a:xfrm>
            <a:off x="9840960" y="5812920"/>
            <a:ext cx="1948680" cy="5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800" strike="noStrike" u="none">
                <a:solidFill>
                  <a:srgbClr val="a9a9a9"/>
                </a:solidFill>
                <a:uFillTx/>
                <a:latin typeface="Arial"/>
              </a:rPr>
              <a:t>Time line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0" name=""/>
          <p:cNvSpPr/>
          <p:nvPr/>
        </p:nvSpPr>
        <p:spPr>
          <a:xfrm>
            <a:off x="7750800" y="3983760"/>
            <a:ext cx="3003840" cy="717840"/>
          </a:xfrm>
          <a:prstGeom prst="leftArrow">
            <a:avLst>
              <a:gd name="adj1" fmla="val 47024"/>
              <a:gd name="adj2" fmla="val 92787"/>
            </a:avLst>
          </a:prstGeom>
          <a:solidFill>
            <a:srgbClr val="eeeeee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Perception: war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1" name=""/>
          <p:cNvSpPr/>
          <p:nvPr/>
        </p:nvSpPr>
        <p:spPr>
          <a:xfrm>
            <a:off x="3570840" y="1158480"/>
            <a:ext cx="1821960" cy="79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4000" strike="noStrike" u="none">
                <a:solidFill>
                  <a:srgbClr val="000000"/>
                </a:solidFill>
                <a:uFillTx/>
                <a:latin typeface="Arial"/>
              </a:rPr>
              <a:t>Agent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2" name=""/>
          <p:cNvSpPr/>
          <p:nvPr/>
        </p:nvSpPr>
        <p:spPr>
          <a:xfrm>
            <a:off x="7881480" y="4637160"/>
            <a:ext cx="2960280" cy="587160"/>
          </a:xfrm>
          <a:prstGeom prst="rightArrow">
            <a:avLst>
              <a:gd name="adj1" fmla="val 52804"/>
              <a:gd name="adj2" fmla="val 107089"/>
            </a:avLst>
          </a:prstGeom>
          <a:solidFill>
            <a:srgbClr val="eeeeee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Action: love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3" name=""/>
          <p:cNvSpPr/>
          <p:nvPr/>
        </p:nvSpPr>
        <p:spPr>
          <a:xfrm>
            <a:off x="8578080" y="1077480"/>
            <a:ext cx="1457640" cy="1044360"/>
          </a:xfrm>
          <a:prstGeom prst="ellipse">
            <a:avLst/>
          </a:prstGeom>
          <a:solidFill>
            <a:srgbClr val="dddddd"/>
          </a:solidFill>
          <a:ln cap="sq" w="9360">
            <a:solidFill>
              <a:srgbClr val="000000"/>
            </a:solidFill>
            <a:custDash>
              <a:ds d="197000" sp="197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500" strike="noStrike" u="none">
                <a:solidFill>
                  <a:srgbClr val="000000"/>
                </a:solidFill>
                <a:uFillTx/>
                <a:latin typeface="Arial"/>
              </a:rPr>
              <a:t>Supervisor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4" name=""/>
          <p:cNvSpPr/>
          <p:nvPr/>
        </p:nvSpPr>
        <p:spPr>
          <a:xfrm flipV="1">
            <a:off x="7533000" y="1696680"/>
            <a:ext cx="1000800" cy="1305720"/>
          </a:xfrm>
          <a:custGeom>
            <a:avLst/>
            <a:gdLst>
              <a:gd name="textAreaLeft" fmla="*/ 0 w 1000800"/>
              <a:gd name="textAreaRight" fmla="*/ 1001520 w 1000800"/>
              <a:gd name="textAreaTop" fmla="*/ 360 h 1305720"/>
              <a:gd name="textAreaBottom" fmla="*/ 1306800 h 1305720"/>
            </a:gdLst>
            <a:ahLst/>
            <a:rect l="textAreaLeft" t="textAreaTop" r="textAreaRight" b="textAreaBottom"/>
            <a:pathLst>
              <a:path w="3127" h="1017">
                <a:moveTo>
                  <a:pt x="3126" y="1016"/>
                </a:moveTo>
                <a:cubicBezTo>
                  <a:pt x="2338" y="1016"/>
                  <a:pt x="1348" y="254"/>
                  <a:pt x="0" y="0"/>
                </a:cubicBezTo>
              </a:path>
            </a:pathLst>
          </a:custGeom>
          <a:noFill/>
          <a:ln w="36720">
            <a:solidFill>
              <a:srgbClr val="800080"/>
            </a:solidFill>
            <a:custDash>
              <a:ds d="197000" sp="197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5" name=""/>
          <p:cNvSpPr/>
          <p:nvPr/>
        </p:nvSpPr>
        <p:spPr>
          <a:xfrm>
            <a:off x="2710080" y="3787560"/>
            <a:ext cx="1212120" cy="905400"/>
          </a:xfrm>
          <a:custGeom>
            <a:avLst/>
            <a:gdLst>
              <a:gd name="textAreaLeft" fmla="*/ 0 w 1212120"/>
              <a:gd name="textAreaRight" fmla="*/ 1212840 w 1212120"/>
              <a:gd name="textAreaTop" fmla="*/ 0 h 905400"/>
              <a:gd name="textAreaBottom" fmla="*/ 906120 h 905400"/>
            </a:gdLst>
            <a:ahLst/>
            <a:rect l="textAreaLeft" t="textAreaTop" r="textAreaRight" b="textAreaBottom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6" name=""/>
          <p:cNvSpPr/>
          <p:nvPr/>
        </p:nvSpPr>
        <p:spPr>
          <a:xfrm>
            <a:off x="959400" y="3003840"/>
            <a:ext cx="1704960" cy="2505240"/>
          </a:xfrm>
          <a:prstGeom prst="ellipse">
            <a:avLst/>
          </a:prstGeom>
          <a:solidFill>
            <a:srgbClr val="729fc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7" name=""/>
          <p:cNvSpPr/>
          <p:nvPr/>
        </p:nvSpPr>
        <p:spPr>
          <a:xfrm>
            <a:off x="1350720" y="3234600"/>
            <a:ext cx="1704960" cy="2332080"/>
          </a:xfrm>
          <a:prstGeom prst="ellipse">
            <a:avLst/>
          </a:prstGeom>
          <a:solidFill>
            <a:srgbClr val="81d41a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8" name=""/>
          <p:cNvSpPr/>
          <p:nvPr/>
        </p:nvSpPr>
        <p:spPr>
          <a:xfrm>
            <a:off x="566280" y="5572080"/>
            <a:ext cx="86209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trike="noStrike" u="none">
                <a:solidFill>
                  <a:srgbClr val="000000"/>
                </a:solidFill>
                <a:uFillTx/>
                <a:latin typeface="Arial"/>
              </a:rPr>
              <a:t>Kolonin, A. (2022). Neuro-Symbolic Architecture for Experiential Learning in Discrete and Functional Environments. In: Goertzel, B., Iklé, M., Potapov, A. (eds) Artificial General Intelligence. AGI 2021. Lecture Notes in Computer Science(), vol 13154. Springer, Cham. 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50" strike="noStrike" u="none">
                <a:solidFill>
                  <a:srgbClr val="467886"/>
                </a:solidFill>
                <a:uFillTx/>
                <a:latin typeface="Arial"/>
                <a:hlinkClick r:id="rId1"/>
              </a:rPr>
              <a:t>https://doi.org/10.1007/978-3-030-93758-4_12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"/>
          <p:cNvSpPr/>
          <p:nvPr/>
        </p:nvSpPr>
        <p:spPr>
          <a:xfrm>
            <a:off x="480600" y="721800"/>
            <a:ext cx="5847480" cy="590688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40" name="" descr=""/>
          <p:cNvPicPr/>
          <p:nvPr/>
        </p:nvPicPr>
        <p:blipFill>
          <a:blip r:embed="rId1"/>
          <a:stretch/>
        </p:blipFill>
        <p:spPr>
          <a:xfrm>
            <a:off x="6788520" y="751320"/>
            <a:ext cx="5001480" cy="581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1" name=""/>
          <p:cNvSpPr/>
          <p:nvPr/>
        </p:nvSpPr>
        <p:spPr>
          <a:xfrm>
            <a:off x="1477440" y="3171960"/>
            <a:ext cx="3030480" cy="3000240"/>
          </a:xfrm>
          <a:prstGeom prst="ellipse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42" name=""/>
          <p:cNvGrpSpPr/>
          <p:nvPr/>
        </p:nvGrpSpPr>
        <p:grpSpPr>
          <a:xfrm>
            <a:off x="2743200" y="3993120"/>
            <a:ext cx="1381680" cy="1734840"/>
            <a:chOff x="2743200" y="3993120"/>
            <a:chExt cx="1381680" cy="1734840"/>
          </a:xfrm>
        </p:grpSpPr>
        <p:sp>
          <p:nvSpPr>
            <p:cNvPr id="643" name=""/>
            <p:cNvSpPr/>
            <p:nvPr/>
          </p:nvSpPr>
          <p:spPr>
            <a:xfrm>
              <a:off x="2743200" y="5092200"/>
              <a:ext cx="1380240" cy="635760"/>
            </a:xfrm>
            <a:prstGeom prst="can">
              <a:avLst>
                <a:gd name="adj" fmla="val 4739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r>
                <a:rPr b="1" lang="en-US" sz="1200" strike="noStrike" u="none">
                  <a:solidFill>
                    <a:srgbClr val="000000"/>
                  </a:solidFill>
                  <a:uFillTx/>
                  <a:latin typeface="Arial"/>
                </a:rPr>
                <a:t>Action Log</a:t>
              </a: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44" name=""/>
            <p:cNvSpPr/>
            <p:nvPr/>
          </p:nvSpPr>
          <p:spPr>
            <a:xfrm>
              <a:off x="2743200" y="4716000"/>
              <a:ext cx="1380240" cy="650520"/>
            </a:xfrm>
            <a:prstGeom prst="can">
              <a:avLst>
                <a:gd name="adj" fmla="val 4739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200" strike="noStrike" u="none">
                  <a:solidFill>
                    <a:srgbClr val="000000"/>
                  </a:solidFill>
                  <a:uFillTx/>
                  <a:latin typeface="Arial"/>
                </a:rPr>
                <a:t>Evidence Log</a:t>
              </a: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45" name=""/>
            <p:cNvSpPr/>
            <p:nvPr/>
          </p:nvSpPr>
          <p:spPr>
            <a:xfrm>
              <a:off x="2743200" y="4339800"/>
              <a:ext cx="1381680" cy="66456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200" strike="noStrike" u="none">
                  <a:solidFill>
                    <a:srgbClr val="000000"/>
                  </a:solidFill>
                  <a:uFillTx/>
                  <a:latin typeface="Arial"/>
                </a:rPr>
                <a:t>Models</a:t>
              </a: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46" name=""/>
            <p:cNvSpPr/>
            <p:nvPr/>
          </p:nvSpPr>
          <p:spPr>
            <a:xfrm>
              <a:off x="2743200" y="3993120"/>
              <a:ext cx="1381680" cy="650160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999999"/>
                </a:gs>
              </a:gsLst>
              <a:lin ang="0"/>
            </a:gra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9400" bIns="45000" anchor="ctr">
              <a:noAutofit/>
            </a:bodyPr>
            <a:p>
              <a:pPr algn="ctr">
                <a:lnSpc>
                  <a:spcPct val="93000"/>
                </a:lnSpc>
              </a:pP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algn="ctr">
                <a:lnSpc>
                  <a:spcPct val="93000"/>
                </a:lnSpc>
              </a:pPr>
              <a:r>
                <a:rPr b="1" lang="en-US" sz="1200" strike="noStrike" u="none">
                  <a:solidFill>
                    <a:srgbClr val="000000"/>
                  </a:solidFill>
                  <a:uFillTx/>
                  <a:latin typeface="Arial"/>
                </a:rPr>
                <a:t>Base Values</a:t>
              </a:r>
              <a:endParaRPr b="0" lang="en-US" sz="1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647" name=""/>
          <p:cNvSpPr/>
          <p:nvPr/>
        </p:nvSpPr>
        <p:spPr>
          <a:xfrm>
            <a:off x="1752480" y="4444560"/>
            <a:ext cx="557280" cy="578160"/>
          </a:xfrm>
          <a:prstGeom prst="ellipse">
            <a:avLst/>
          </a:prstGeom>
          <a:solidFill>
            <a:srgbClr val="e0ffff"/>
          </a:solidFill>
          <a:ln cap="sq" w="9360">
            <a:solidFill>
              <a:srgbClr val="000000"/>
            </a:solidFill>
            <a:custDash>
              <a:ds d="76000" sp="76000"/>
              <a:ds d="76000" sp="76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trike="noStrike" u="none">
                <a:solidFill>
                  <a:srgbClr val="000000"/>
                </a:solidFill>
                <a:uFillTx/>
                <a:latin typeface="Arial"/>
              </a:rPr>
              <a:t>Pre-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trike="noStrike" u="none">
                <a:solidFill>
                  <a:srgbClr val="000000"/>
                </a:solidFill>
                <a:uFillTx/>
                <a:latin typeface="Arial"/>
              </a:rPr>
              <a:t>dictor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8" name=""/>
          <p:cNvSpPr/>
          <p:nvPr/>
        </p:nvSpPr>
        <p:spPr>
          <a:xfrm>
            <a:off x="1739160" y="5101200"/>
            <a:ext cx="570600" cy="590760"/>
          </a:xfrm>
          <a:prstGeom prst="ellipse">
            <a:avLst/>
          </a:prstGeom>
          <a:solidFill>
            <a:srgbClr val="ffe4e1"/>
          </a:solidFill>
          <a:ln cap="sq" w="9360">
            <a:solidFill>
              <a:srgbClr val="000000"/>
            </a:solidFill>
            <a:custDash>
              <a:ds d="76000" sp="76000"/>
              <a:ds d="76000" sp="76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trike="noStrike" u="none">
                <a:solidFill>
                  <a:srgbClr val="000000"/>
                </a:solidFill>
                <a:uFillTx/>
                <a:latin typeface="Arial"/>
              </a:rPr>
              <a:t>Decider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9" name=""/>
          <p:cNvSpPr/>
          <p:nvPr/>
        </p:nvSpPr>
        <p:spPr>
          <a:xfrm>
            <a:off x="2310480" y="4824720"/>
            <a:ext cx="429840" cy="234360"/>
          </a:xfrm>
          <a:custGeom>
            <a:avLst/>
            <a:gdLst>
              <a:gd name="textAreaLeft" fmla="*/ 0 w 429840"/>
              <a:gd name="textAreaRight" fmla="*/ 430560 w 429840"/>
              <a:gd name="textAreaTop" fmla="*/ 0 h 234360"/>
              <a:gd name="textAreaBottom" fmla="*/ 235080 h 234360"/>
            </a:gdLst>
            <a:ahLst/>
            <a:rect l="textAreaLeft" t="textAreaTop" r="textAreaRight" b="textAreaBottom"/>
            <a:pathLst>
              <a:path w="3127" h="1017">
                <a:moveTo>
                  <a:pt x="3126" y="1016"/>
                </a:moveTo>
                <a:cubicBezTo>
                  <a:pt x="2338" y="1016"/>
                  <a:pt x="1348" y="254"/>
                  <a:pt x="0" y="0"/>
                </a:cubicBezTo>
              </a:path>
            </a:pathLst>
          </a:custGeom>
          <a:noFill/>
          <a:ln w="3672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2310480" y="4680000"/>
            <a:ext cx="429840" cy="71280"/>
          </a:xfrm>
          <a:custGeom>
            <a:avLst/>
            <a:gdLst>
              <a:gd name="textAreaLeft" fmla="*/ 0 w 429840"/>
              <a:gd name="textAreaRight" fmla="*/ 430560 w 429840"/>
              <a:gd name="textAreaTop" fmla="*/ 0 h 71280"/>
              <a:gd name="textAreaBottom" fmla="*/ 72000 h 71280"/>
            </a:gdLst>
            <a:ahLst/>
            <a:rect l="textAreaLeft" t="textAreaTop" r="textAreaRight" b="textAreaBottom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0" bIns="252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1" name=""/>
          <p:cNvSpPr/>
          <p:nvPr/>
        </p:nvSpPr>
        <p:spPr>
          <a:xfrm flipV="1">
            <a:off x="2310480" y="5378400"/>
            <a:ext cx="448560" cy="53640"/>
          </a:xfrm>
          <a:custGeom>
            <a:avLst/>
            <a:gdLst>
              <a:gd name="textAreaLeft" fmla="*/ 0 w 448560"/>
              <a:gd name="textAreaRight" fmla="*/ 449280 w 448560"/>
              <a:gd name="textAreaTop" fmla="*/ 360 h 53640"/>
              <a:gd name="textAreaBottom" fmla="*/ 54720 h 53640"/>
            </a:gdLst>
            <a:ahLst/>
            <a:rect l="textAreaLeft" t="textAreaTop" r="textAreaRight" b="textAreaBottom"/>
            <a:pathLst>
              <a:path w="1981" h="1017">
                <a:moveTo>
                  <a:pt x="0" y="1016"/>
                </a:moveTo>
                <a:cubicBezTo>
                  <a:pt x="710" y="762"/>
                  <a:pt x="1472" y="508"/>
                  <a:pt x="1980" y="0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560" bIns="756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2" name=""/>
          <p:cNvSpPr/>
          <p:nvPr/>
        </p:nvSpPr>
        <p:spPr>
          <a:xfrm>
            <a:off x="2310480" y="5077800"/>
            <a:ext cx="429840" cy="252000"/>
          </a:xfrm>
          <a:custGeom>
            <a:avLst/>
            <a:gdLst>
              <a:gd name="textAreaLeft" fmla="*/ 0 w 429840"/>
              <a:gd name="textAreaRight" fmla="*/ 430560 w 429840"/>
              <a:gd name="textAreaTop" fmla="*/ 0 h 252000"/>
              <a:gd name="textAreaBottom" fmla="*/ 252720 h 252000"/>
            </a:gdLst>
            <a:ahLst/>
            <a:rect l="textAreaLeft" t="textAreaTop" r="textAreaRight" b="textAreaBottom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3" name=""/>
          <p:cNvSpPr/>
          <p:nvPr/>
        </p:nvSpPr>
        <p:spPr>
          <a:xfrm>
            <a:off x="2243880" y="4339800"/>
            <a:ext cx="498600" cy="882000"/>
          </a:xfrm>
          <a:custGeom>
            <a:avLst/>
            <a:gdLst>
              <a:gd name="textAreaLeft" fmla="*/ 0 w 498600"/>
              <a:gd name="textAreaRight" fmla="*/ 499320 w 498600"/>
              <a:gd name="textAreaTop" fmla="*/ 0 h 882000"/>
              <a:gd name="textAreaBottom" fmla="*/ 882720 h 882000"/>
            </a:gdLst>
            <a:ahLst/>
            <a:rect l="textAreaLeft" t="textAreaTop" r="textAreaRight" b="textAreaBottom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4" name=""/>
          <p:cNvSpPr/>
          <p:nvPr/>
        </p:nvSpPr>
        <p:spPr>
          <a:xfrm>
            <a:off x="1752480" y="3776040"/>
            <a:ext cx="557280" cy="577800"/>
          </a:xfrm>
          <a:prstGeom prst="ellipse">
            <a:avLst/>
          </a:prstGeom>
          <a:solidFill>
            <a:srgbClr val="90ee90"/>
          </a:solidFill>
          <a:ln cap="sq" w="9360">
            <a:solidFill>
              <a:srgbClr val="000000"/>
            </a:solidFill>
            <a:custDash>
              <a:ds d="76000" sp="76000"/>
              <a:ds d="76000" sp="76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trike="noStrike" u="none">
                <a:solidFill>
                  <a:srgbClr val="000000"/>
                </a:solidFill>
                <a:uFillTx/>
                <a:latin typeface="Arial"/>
              </a:rPr>
              <a:t>Comp-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trike="noStrike" u="none">
                <a:solidFill>
                  <a:srgbClr val="000000"/>
                </a:solidFill>
                <a:uFillTx/>
                <a:latin typeface="Arial"/>
              </a:rPr>
              <a:t>ressor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5" name=""/>
          <p:cNvSpPr/>
          <p:nvPr/>
        </p:nvSpPr>
        <p:spPr>
          <a:xfrm flipV="1">
            <a:off x="2210400" y="4281840"/>
            <a:ext cx="533880" cy="432720"/>
          </a:xfrm>
          <a:custGeom>
            <a:avLst/>
            <a:gdLst>
              <a:gd name="textAreaLeft" fmla="*/ 0 w 533880"/>
              <a:gd name="textAreaRight" fmla="*/ 534600 w 533880"/>
              <a:gd name="textAreaTop" fmla="*/ -360 h 432720"/>
              <a:gd name="textAreaBottom" fmla="*/ 433080 h 432720"/>
            </a:gdLst>
            <a:ahLst/>
            <a:rect l="textAreaLeft" t="textAreaTop" r="textAreaRight" b="textAreaBottom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6" name=""/>
          <p:cNvSpPr/>
          <p:nvPr/>
        </p:nvSpPr>
        <p:spPr>
          <a:xfrm>
            <a:off x="2305800" y="4155840"/>
            <a:ext cx="436680" cy="130320"/>
          </a:xfrm>
          <a:custGeom>
            <a:avLst/>
            <a:gdLst>
              <a:gd name="textAreaLeft" fmla="*/ 0 w 436680"/>
              <a:gd name="textAreaRight" fmla="*/ 437400 w 436680"/>
              <a:gd name="textAreaTop" fmla="*/ 0 h 130320"/>
              <a:gd name="textAreaBottom" fmla="*/ 131040 h 130320"/>
            </a:gdLst>
            <a:ahLst/>
            <a:rect l="textAreaLeft" t="textAreaTop" r="textAreaRight" b="textAreaBottom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7" name=""/>
          <p:cNvSpPr/>
          <p:nvPr/>
        </p:nvSpPr>
        <p:spPr>
          <a:xfrm>
            <a:off x="2277000" y="4209840"/>
            <a:ext cx="465480" cy="384840"/>
          </a:xfrm>
          <a:custGeom>
            <a:avLst/>
            <a:gdLst>
              <a:gd name="textAreaLeft" fmla="*/ 0 w 465480"/>
              <a:gd name="textAreaRight" fmla="*/ 466200 w 465480"/>
              <a:gd name="textAreaTop" fmla="*/ 0 h 384840"/>
              <a:gd name="textAreaBottom" fmla="*/ 385560 h 384840"/>
            </a:gdLst>
            <a:ahLst/>
            <a:rect l="textAreaLeft" t="textAreaTop" r="textAreaRight" b="textAreaBottom"/>
            <a:pathLst>
              <a:path w="3303" h="1525">
                <a:moveTo>
                  <a:pt x="0" y="0"/>
                </a:moveTo>
                <a:cubicBezTo>
                  <a:pt x="1270" y="254"/>
                  <a:pt x="2464" y="1163"/>
                  <a:pt x="3302" y="1524"/>
                </a:cubicBezTo>
              </a:path>
            </a:pathLst>
          </a:custGeom>
          <a:noFill/>
          <a:ln w="36720">
            <a:solidFill>
              <a:srgbClr val="2e8b5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8" name=""/>
          <p:cNvSpPr/>
          <p:nvPr/>
        </p:nvSpPr>
        <p:spPr>
          <a:xfrm>
            <a:off x="2710080" y="3740040"/>
            <a:ext cx="1447920" cy="2023920"/>
          </a:xfrm>
          <a:prstGeom prst="can">
            <a:avLst>
              <a:gd name="adj" fmla="val 17449"/>
            </a:avLst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9400" bIns="45000" anchor="t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9" name=""/>
          <p:cNvSpPr/>
          <p:nvPr/>
        </p:nvSpPr>
        <p:spPr>
          <a:xfrm>
            <a:off x="2287080" y="3169800"/>
            <a:ext cx="179316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4000" strike="noStrike" u="none">
                <a:solidFill>
                  <a:srgbClr val="000000"/>
                </a:solidFill>
                <a:uFillTx/>
                <a:latin typeface="Arial"/>
              </a:rPr>
              <a:t>Agent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0" name=""/>
          <p:cNvSpPr/>
          <p:nvPr/>
        </p:nvSpPr>
        <p:spPr>
          <a:xfrm>
            <a:off x="2280960" y="4788360"/>
            <a:ext cx="463320" cy="500400"/>
          </a:xfrm>
          <a:custGeom>
            <a:avLst/>
            <a:gdLst>
              <a:gd name="textAreaLeft" fmla="*/ 0 w 463320"/>
              <a:gd name="textAreaRight" fmla="*/ 464040 w 463320"/>
              <a:gd name="textAreaTop" fmla="*/ 0 h 500400"/>
              <a:gd name="textAreaBottom" fmla="*/ 501120 h 500400"/>
            </a:gdLst>
            <a:ahLst/>
            <a:rect l="textAreaLeft" t="textAreaTop" r="textAreaRight" b="textAreaBottom"/>
            <a:pathLst>
              <a:path w="1271" h="1017">
                <a:moveTo>
                  <a:pt x="1270" y="0"/>
                </a:moveTo>
                <a:cubicBezTo>
                  <a:pt x="762" y="254"/>
                  <a:pt x="432" y="508"/>
                  <a:pt x="0" y="1016"/>
                </a:cubicBezTo>
              </a:path>
            </a:pathLst>
          </a:custGeom>
          <a:noFill/>
          <a:ln w="36720">
            <a:solidFill>
              <a:srgbClr val="dc143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1" name=""/>
          <p:cNvSpPr/>
          <p:nvPr/>
        </p:nvSpPr>
        <p:spPr>
          <a:xfrm>
            <a:off x="966600" y="934200"/>
            <a:ext cx="2383560" cy="13968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2" name=""/>
          <p:cNvSpPr/>
          <p:nvPr/>
        </p:nvSpPr>
        <p:spPr>
          <a:xfrm>
            <a:off x="1341000" y="2296440"/>
            <a:ext cx="476280" cy="69120"/>
          </a:xfrm>
          <a:prstGeom prst="rect">
            <a:avLst/>
          </a:prstGeom>
          <a:solidFill>
            <a:srgbClr val="bc8f8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24840" bIns="248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3" name=""/>
          <p:cNvSpPr/>
          <p:nvPr/>
        </p:nvSpPr>
        <p:spPr>
          <a:xfrm>
            <a:off x="2669400" y="2121840"/>
            <a:ext cx="203760" cy="209160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67000">
                <a:srgbClr val="ffbf00"/>
              </a:gs>
            </a:gsLst>
            <a:path path="circle">
              <a:fillToRect l="66000" t="33000" r="34000" b="67000"/>
            </a:path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966600" y="934560"/>
            <a:ext cx="1770120" cy="1326240"/>
          </a:xfrm>
          <a:custGeom>
            <a:avLst/>
            <a:gdLst>
              <a:gd name="textAreaLeft" fmla="*/ 0 w 1770120"/>
              <a:gd name="textAreaRight" fmla="*/ 1770840 w 1770120"/>
              <a:gd name="textAreaTop" fmla="*/ 0 h 1326240"/>
              <a:gd name="textAreaBottom" fmla="*/ 1326960 h 1326240"/>
            </a:gdLst>
            <a:ahLst/>
            <a:rect l="textAreaLeft" t="textAreaTop" r="textAreaRight" b="textAreaBottom"/>
            <a:pathLst>
              <a:path fill="none" w="4919" h="3686">
                <a:moveTo>
                  <a:pt x="1703" y="3686"/>
                </a:moveTo>
                <a:lnTo>
                  <a:pt x="0" y="1746"/>
                </a:lnTo>
                <a:lnTo>
                  <a:pt x="1892" y="0"/>
                </a:lnTo>
                <a:lnTo>
                  <a:pt x="4919" y="349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5" name=""/>
          <p:cNvSpPr/>
          <p:nvPr/>
        </p:nvSpPr>
        <p:spPr>
          <a:xfrm>
            <a:off x="3414600" y="930240"/>
            <a:ext cx="2383200" cy="13960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4947120" y="2292480"/>
            <a:ext cx="476280" cy="69120"/>
          </a:xfrm>
          <a:prstGeom prst="rect">
            <a:avLst/>
          </a:prstGeom>
          <a:solidFill>
            <a:srgbClr val="bc8f8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24840" bIns="248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5083560" y="2082600"/>
            <a:ext cx="203760" cy="209160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67000">
                <a:srgbClr val="ffbf00"/>
              </a:gs>
            </a:gsLst>
            <a:path path="circle">
              <a:fillToRect l="66000" t="33000" r="34000" b="67000"/>
            </a:path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>
            <a:off x="3414600" y="930240"/>
            <a:ext cx="1770480" cy="1326600"/>
          </a:xfrm>
          <a:custGeom>
            <a:avLst/>
            <a:gdLst>
              <a:gd name="textAreaLeft" fmla="*/ 0 w 1770480"/>
              <a:gd name="textAreaRight" fmla="*/ 1771200 w 1770480"/>
              <a:gd name="textAreaTop" fmla="*/ 0 h 1326600"/>
              <a:gd name="textAreaBottom" fmla="*/ 1327320 h 1326600"/>
            </a:gdLst>
            <a:ahLst/>
            <a:rect l="textAreaLeft" t="textAreaTop" r="textAreaRight" b="textAreaBottom"/>
            <a:pathLst>
              <a:path fill="none" w="4920" h="3687">
                <a:moveTo>
                  <a:pt x="1704" y="3687"/>
                </a:moveTo>
                <a:lnTo>
                  <a:pt x="0" y="1747"/>
                </a:lnTo>
                <a:lnTo>
                  <a:pt x="1892" y="0"/>
                </a:lnTo>
                <a:lnTo>
                  <a:pt x="4920" y="349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914760" y="2401200"/>
            <a:ext cx="1395720" cy="697680"/>
          </a:xfrm>
          <a:prstGeom prst="leftArrow">
            <a:avLst>
              <a:gd name="adj1" fmla="val 50000"/>
              <a:gd name="adj2" fmla="val 49987"/>
            </a:avLst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Left(t)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0" name=""/>
          <p:cNvSpPr/>
          <p:nvPr/>
        </p:nvSpPr>
        <p:spPr>
          <a:xfrm>
            <a:off x="2354040" y="2506320"/>
            <a:ext cx="1483560" cy="488160"/>
          </a:xfrm>
          <a:prstGeom prst="ellipse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Stay(t)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1" name=""/>
          <p:cNvSpPr/>
          <p:nvPr/>
        </p:nvSpPr>
        <p:spPr>
          <a:xfrm flipH="1">
            <a:off x="3904920" y="2401560"/>
            <a:ext cx="1395720" cy="698040"/>
          </a:xfrm>
          <a:prstGeom prst="leftArrow">
            <a:avLst>
              <a:gd name="adj1" fmla="val 50000"/>
              <a:gd name="adj2" fmla="val 49961"/>
            </a:avLst>
          </a:prstGeom>
          <a:solidFill>
            <a:srgbClr val="00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Right(t)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2" name=""/>
          <p:cNvSpPr/>
          <p:nvPr/>
        </p:nvSpPr>
        <p:spPr>
          <a:xfrm>
            <a:off x="4576680" y="1811880"/>
            <a:ext cx="1020960" cy="3351960"/>
          </a:xfrm>
          <a:custGeom>
            <a:avLst/>
            <a:gdLst>
              <a:gd name="textAreaLeft" fmla="*/ 0 w 1020960"/>
              <a:gd name="textAreaRight" fmla="*/ 1021680 w 1020960"/>
              <a:gd name="textAreaTop" fmla="*/ 0 h 3351960"/>
              <a:gd name="textAreaBottom" fmla="*/ 3352680 h 3351960"/>
            </a:gdLst>
            <a:ahLst/>
            <a:rect l="textAreaLeft" t="textAreaTop" r="textAreaRight" b="textAreaBottom"/>
            <a:pathLst>
              <a:path fill="none" w="2838" h="9313">
                <a:moveTo>
                  <a:pt x="2838" y="0"/>
                </a:moveTo>
                <a:lnTo>
                  <a:pt x="2838" y="9313"/>
                </a:lnTo>
                <a:lnTo>
                  <a:pt x="0" y="9313"/>
                </a:lnTo>
              </a:path>
            </a:pathLst>
          </a:custGeom>
          <a:noFill/>
          <a:ln w="3672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3" name=""/>
          <p:cNvSpPr/>
          <p:nvPr/>
        </p:nvSpPr>
        <p:spPr>
          <a:xfrm>
            <a:off x="2805840" y="1457640"/>
            <a:ext cx="514800" cy="593640"/>
          </a:xfrm>
          <a:custGeom>
            <a:avLst/>
            <a:gdLst>
              <a:gd name="textAreaLeft" fmla="*/ 207000 w 514800"/>
              <a:gd name="textAreaRight" fmla="*/ 333360 w 514800"/>
              <a:gd name="textAreaTop" fmla="*/ 203760 h 593640"/>
              <a:gd name="textAreaBottom" fmla="*/ 390600 h 59364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0000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74" name="" descr=""/>
          <p:cNvPicPr/>
          <p:nvPr/>
        </p:nvPicPr>
        <p:blipFill>
          <a:blip r:embed="rId2"/>
          <a:stretch/>
        </p:blipFill>
        <p:spPr>
          <a:xfrm>
            <a:off x="4985280" y="1423080"/>
            <a:ext cx="501120" cy="504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5" name=""/>
          <p:cNvSpPr/>
          <p:nvPr/>
        </p:nvSpPr>
        <p:spPr>
          <a:xfrm>
            <a:off x="2635560" y="1074240"/>
            <a:ext cx="98532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c9211e"/>
                </a:solidFill>
                <a:uFillTx/>
                <a:latin typeface="Arial"/>
              </a:rPr>
              <a:t>Sad(t)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6" name=""/>
          <p:cNvSpPr/>
          <p:nvPr/>
        </p:nvSpPr>
        <p:spPr>
          <a:xfrm>
            <a:off x="4747320" y="1074240"/>
            <a:ext cx="131760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32cd32"/>
                </a:solidFill>
                <a:uFillTx/>
                <a:latin typeface="Arial"/>
              </a:rPr>
              <a:t>Happy(t)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7" name=""/>
          <p:cNvSpPr/>
          <p:nvPr/>
        </p:nvSpPr>
        <p:spPr>
          <a:xfrm>
            <a:off x="4201920" y="3029760"/>
            <a:ext cx="271800" cy="2409480"/>
          </a:xfrm>
          <a:custGeom>
            <a:avLst/>
            <a:gdLst>
              <a:gd name="textAreaLeft" fmla="*/ 0 w 271800"/>
              <a:gd name="textAreaRight" fmla="*/ 272520 w 271800"/>
              <a:gd name="textAreaTop" fmla="*/ 0 h 2409480"/>
              <a:gd name="textAreaBottom" fmla="*/ 2410200 h 2409480"/>
            </a:gdLst>
            <a:ahLst/>
            <a:rect l="textAreaLeft" t="textAreaTop" r="textAreaRight" b="textAreaBottom"/>
            <a:pathLst>
              <a:path fill="none" w="757" h="6695">
                <a:moveTo>
                  <a:pt x="0" y="6695"/>
                </a:moveTo>
                <a:lnTo>
                  <a:pt x="757" y="6694"/>
                </a:lnTo>
                <a:lnTo>
                  <a:pt x="663" y="0"/>
                </a:lnTo>
              </a:path>
            </a:pathLst>
          </a:custGeom>
          <a:noFill/>
          <a:ln w="3672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4542840" y="3693240"/>
            <a:ext cx="1393560" cy="169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Xball(t)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Yball(t)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Xracket(t)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Sad(t)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Happy(t)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9" name=""/>
          <p:cNvSpPr/>
          <p:nvPr/>
        </p:nvSpPr>
        <p:spPr>
          <a:xfrm>
            <a:off x="4489920" y="5262840"/>
            <a:ext cx="113652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Move(t)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0" name=""/>
          <p:cNvSpPr/>
          <p:nvPr/>
        </p:nvSpPr>
        <p:spPr>
          <a:xfrm>
            <a:off x="2778840" y="3959640"/>
            <a:ext cx="13881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400" strike="noStrike" u="none">
                <a:solidFill>
                  <a:srgbClr val="000000"/>
                </a:solidFill>
                <a:uFillTx/>
                <a:latin typeface="Arial"/>
              </a:rPr>
              <a:t>Predicates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1" name=""/>
          <p:cNvSpPr/>
          <p:nvPr/>
        </p:nvSpPr>
        <p:spPr>
          <a:xfrm>
            <a:off x="144000" y="84960"/>
            <a:ext cx="1197108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Cognitive architecture of value-based experiential learning (“Ping-Pong”)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2" name=""/>
          <p:cNvSpPr/>
          <p:nvPr/>
        </p:nvSpPr>
        <p:spPr>
          <a:xfrm>
            <a:off x="559080" y="5832720"/>
            <a:ext cx="3097800" cy="79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Anton Kolonin &amp; Vladimir Kryukov,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Computational Concept of the Psyche,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Neuroinformatics-2025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467886"/>
                </a:solidFill>
                <a:uFillTx/>
                <a:latin typeface="Arial"/>
                <a:hlinkClick r:id="rId3"/>
              </a:rPr>
              <a:t>https://arxiv.org/pdf/2509.07009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" descr=""/>
          <p:cNvPicPr/>
          <p:nvPr/>
        </p:nvPicPr>
        <p:blipFill>
          <a:blip r:embed="rId1"/>
          <a:stretch/>
        </p:blipFill>
        <p:spPr>
          <a:xfrm>
            <a:off x="250200" y="683280"/>
            <a:ext cx="9954000" cy="593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4" name=""/>
          <p:cNvSpPr txBox="1"/>
          <p:nvPr/>
        </p:nvSpPr>
        <p:spPr>
          <a:xfrm>
            <a:off x="0" y="-68760"/>
            <a:ext cx="12192120" cy="82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</a:rPr>
              <a:t>Imitation learning – decision making on “pre-trained” model (“ Breakout”)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1928880" y="762480"/>
            <a:ext cx="835920" cy="843480"/>
          </a:xfrm>
          <a:custGeom>
            <a:avLst/>
            <a:gdLst/>
            <a:ahLst/>
            <a:rect l="0" t="0" r="r" b="b"/>
            <a:pathLst>
              <a:path fill="none" w="2322" h="2343">
                <a:moveTo>
                  <a:pt x="0" y="850"/>
                </a:moveTo>
                <a:cubicBezTo>
                  <a:pt x="2305" y="-1455"/>
                  <a:pt x="2322" y="1574"/>
                  <a:pt x="2322" y="2343"/>
                </a:cubicBezTo>
              </a:path>
            </a:pathLst>
          </a:custGeom>
          <a:ln w="18360">
            <a:solidFill>
              <a:srgbClr val="ff0000"/>
            </a:solidFill>
            <a:round/>
            <a:headEnd len="med" type="triangle" w="med"/>
          </a:ln>
        </p:spPr>
        <p:txBody>
          <a:bodyPr lIns="99000" rIns="99000" tIns="54000" bIns="54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6" name=""/>
          <p:cNvSpPr txBox="1"/>
          <p:nvPr/>
        </p:nvSpPr>
        <p:spPr>
          <a:xfrm>
            <a:off x="2405160" y="1518840"/>
            <a:ext cx="679680" cy="419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180" strike="noStrike" u="none">
                <a:solidFill>
                  <a:srgbClr val="ff0000"/>
                </a:solidFill>
                <a:uFillTx/>
                <a:latin typeface="Arial"/>
              </a:rPr>
              <a:t>864</a:t>
            </a:r>
            <a:endParaRPr b="0" lang="en-US" sz="21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87" name="" descr=""/>
          <p:cNvPicPr/>
          <p:nvPr/>
        </p:nvPicPr>
        <p:blipFill>
          <a:blip r:embed="rId2"/>
          <a:stretch/>
        </p:blipFill>
        <p:spPr>
          <a:xfrm>
            <a:off x="9401400" y="3651840"/>
            <a:ext cx="2749680" cy="2148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" descr=""/>
          <p:cNvPicPr/>
          <p:nvPr/>
        </p:nvPicPr>
        <p:blipFill>
          <a:blip r:embed="rId1"/>
          <a:stretch/>
        </p:blipFill>
        <p:spPr>
          <a:xfrm>
            <a:off x="137520" y="716400"/>
            <a:ext cx="10092960" cy="6000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9" name=""/>
          <p:cNvSpPr txBox="1"/>
          <p:nvPr/>
        </p:nvSpPr>
        <p:spPr>
          <a:xfrm>
            <a:off x="0" y="-110160"/>
            <a:ext cx="12192120" cy="983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  <a:ea typeface="PingFang SC"/>
              </a:rPr>
              <a:t>Reinforcement learning – experiential learning &amp; decision making </a:t>
            </a:r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</a:rPr>
              <a:t>(“Breakout”)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90" name=""/>
          <p:cNvSpPr txBox="1"/>
          <p:nvPr/>
        </p:nvSpPr>
        <p:spPr>
          <a:xfrm>
            <a:off x="3825000" y="4772880"/>
            <a:ext cx="6359400" cy="14742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 anchorCtr="1">
            <a:noAutofit/>
          </a:bodyPr>
          <a:p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τ∈{-Τ,-1}​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,s’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0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) = L(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i="1" lang="ru-RU" sz="16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(s’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E(a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 )       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s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),P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1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T=1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1" name=""/>
          <p:cNvSpPr/>
          <p:nvPr/>
        </p:nvSpPr>
        <p:spPr>
          <a:xfrm>
            <a:off x="7439040" y="4959720"/>
            <a:ext cx="165924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2" name=""/>
          <p:cNvSpPr/>
          <p:nvPr/>
        </p:nvSpPr>
        <p:spPr>
          <a:xfrm>
            <a:off x="7264800" y="5525640"/>
            <a:ext cx="165924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3" name=""/>
          <p:cNvSpPr/>
          <p:nvPr/>
        </p:nvSpPr>
        <p:spPr>
          <a:xfrm>
            <a:off x="4640040" y="6103080"/>
            <a:ext cx="55296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4" name=""/>
          <p:cNvSpPr/>
          <p:nvPr/>
        </p:nvSpPr>
        <p:spPr>
          <a:xfrm>
            <a:off x="613800" y="2760840"/>
            <a:ext cx="9124560" cy="0"/>
          </a:xfrm>
          <a:prstGeom prst="line">
            <a:avLst/>
          </a:prstGeom>
          <a:ln w="73080">
            <a:solidFill>
              <a:srgbClr val="80808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5" name=""/>
          <p:cNvSpPr txBox="1"/>
          <p:nvPr/>
        </p:nvSpPr>
        <p:spPr>
          <a:xfrm>
            <a:off x="600840" y="2342160"/>
            <a:ext cx="2811240" cy="419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180" strike="noStrike" u="none">
                <a:solidFill>
                  <a:srgbClr val="808080"/>
                </a:solidFill>
                <a:uFillTx/>
                <a:latin typeface="Arial"/>
              </a:rPr>
              <a:t>Average human level</a:t>
            </a:r>
            <a:endParaRPr b="0" lang="en-US" sz="21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96" name="" descr=""/>
          <p:cNvPicPr/>
          <p:nvPr/>
        </p:nvPicPr>
        <p:blipFill>
          <a:blip r:embed="rId2"/>
          <a:stretch/>
        </p:blipFill>
        <p:spPr>
          <a:xfrm>
            <a:off x="9400680" y="3651840"/>
            <a:ext cx="2749680" cy="214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7" name="" descr=""/>
          <p:cNvPicPr/>
          <p:nvPr/>
        </p:nvPicPr>
        <p:blipFill>
          <a:blip r:embed="rId3"/>
          <a:stretch/>
        </p:blipFill>
        <p:spPr>
          <a:xfrm>
            <a:off x="137520" y="716400"/>
            <a:ext cx="10092960" cy="6000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8" name=""/>
          <p:cNvSpPr txBox="1"/>
          <p:nvPr/>
        </p:nvSpPr>
        <p:spPr>
          <a:xfrm>
            <a:off x="3825000" y="4772880"/>
            <a:ext cx="6359400" cy="14742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 anchorCtr="1">
            <a:noAutofit/>
          </a:bodyPr>
          <a:p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τ∈{-Τ,-1}​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,s’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0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) = L(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i="1" lang="ru-RU" sz="16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(s’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E(a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 )       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s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),P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1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T=1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9" name=""/>
          <p:cNvSpPr/>
          <p:nvPr/>
        </p:nvSpPr>
        <p:spPr>
          <a:xfrm>
            <a:off x="7439040" y="5067720"/>
            <a:ext cx="124776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0" name=""/>
          <p:cNvSpPr/>
          <p:nvPr/>
        </p:nvSpPr>
        <p:spPr>
          <a:xfrm>
            <a:off x="7228800" y="5525640"/>
            <a:ext cx="122940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1" name=""/>
          <p:cNvSpPr/>
          <p:nvPr/>
        </p:nvSpPr>
        <p:spPr>
          <a:xfrm>
            <a:off x="4640040" y="6103080"/>
            <a:ext cx="55296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2" name=""/>
          <p:cNvSpPr/>
          <p:nvPr/>
        </p:nvSpPr>
        <p:spPr>
          <a:xfrm>
            <a:off x="613800" y="2760840"/>
            <a:ext cx="9124560" cy="0"/>
          </a:xfrm>
          <a:prstGeom prst="line">
            <a:avLst/>
          </a:prstGeom>
          <a:ln w="73080">
            <a:solidFill>
              <a:srgbClr val="80808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3" name=""/>
          <p:cNvSpPr txBox="1"/>
          <p:nvPr/>
        </p:nvSpPr>
        <p:spPr>
          <a:xfrm>
            <a:off x="600840" y="2342160"/>
            <a:ext cx="2811240" cy="419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180" strike="noStrike" u="none">
                <a:solidFill>
                  <a:srgbClr val="808080"/>
                </a:solidFill>
                <a:uFillTx/>
                <a:latin typeface="Arial"/>
              </a:rPr>
              <a:t>Average human level</a:t>
            </a:r>
            <a:endParaRPr b="0" lang="en-US" sz="21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04" name="" descr=""/>
          <p:cNvPicPr/>
          <p:nvPr/>
        </p:nvPicPr>
        <p:blipFill>
          <a:blip r:embed="rId4"/>
          <a:stretch/>
        </p:blipFill>
        <p:spPr>
          <a:xfrm>
            <a:off x="9400680" y="3651840"/>
            <a:ext cx="2749680" cy="2148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" descr=""/>
          <p:cNvPicPr/>
          <p:nvPr/>
        </p:nvPicPr>
        <p:blipFill>
          <a:blip r:embed="rId1"/>
          <a:stretch/>
        </p:blipFill>
        <p:spPr>
          <a:xfrm>
            <a:off x="109440" y="709200"/>
            <a:ext cx="10164240" cy="601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6" name=""/>
          <p:cNvSpPr txBox="1"/>
          <p:nvPr/>
        </p:nvSpPr>
        <p:spPr>
          <a:xfrm>
            <a:off x="0" y="51120"/>
            <a:ext cx="12192120" cy="58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</a:rPr>
              <a:t>Reinforcement learning – experiential learning &amp; decision making (“Breakout”)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7" name=""/>
          <p:cNvSpPr txBox="1"/>
          <p:nvPr/>
        </p:nvSpPr>
        <p:spPr>
          <a:xfrm>
            <a:off x="3825000" y="4808880"/>
            <a:ext cx="6359400" cy="14742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 anchorCtr="1">
            <a:noAutofit/>
          </a:bodyPr>
          <a:p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τ∈{-Τ,-1}​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,s’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0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) = L(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i="1" lang="ru-RU" sz="16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(s’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E(a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 )       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s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),P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1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T=2, </a:t>
            </a:r>
            <a:r>
              <a:rPr b="1" i="1" lang="en-US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Similarity</a:t>
            </a:r>
            <a:r>
              <a:rPr b="1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=0.99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8" name=""/>
          <p:cNvSpPr/>
          <p:nvPr/>
        </p:nvSpPr>
        <p:spPr>
          <a:xfrm>
            <a:off x="7439040" y="5103720"/>
            <a:ext cx="124776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9" name=""/>
          <p:cNvSpPr/>
          <p:nvPr/>
        </p:nvSpPr>
        <p:spPr>
          <a:xfrm>
            <a:off x="7264800" y="5561640"/>
            <a:ext cx="119340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0" name=""/>
          <p:cNvSpPr/>
          <p:nvPr/>
        </p:nvSpPr>
        <p:spPr>
          <a:xfrm>
            <a:off x="4800600" y="6139080"/>
            <a:ext cx="182016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1" name=""/>
          <p:cNvSpPr/>
          <p:nvPr/>
        </p:nvSpPr>
        <p:spPr>
          <a:xfrm>
            <a:off x="613800" y="2709720"/>
            <a:ext cx="9124560" cy="0"/>
          </a:xfrm>
          <a:prstGeom prst="line">
            <a:avLst/>
          </a:prstGeom>
          <a:ln w="73080">
            <a:solidFill>
              <a:srgbClr val="80808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2" name=""/>
          <p:cNvSpPr txBox="1"/>
          <p:nvPr/>
        </p:nvSpPr>
        <p:spPr>
          <a:xfrm>
            <a:off x="600840" y="2291040"/>
            <a:ext cx="2811240" cy="419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180" strike="noStrike" u="none">
                <a:solidFill>
                  <a:srgbClr val="808080"/>
                </a:solidFill>
                <a:uFillTx/>
                <a:latin typeface="Arial"/>
              </a:rPr>
              <a:t>Average human level</a:t>
            </a:r>
            <a:endParaRPr b="0" lang="en-US" sz="21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13" name="" descr=""/>
          <p:cNvPicPr/>
          <p:nvPr/>
        </p:nvPicPr>
        <p:blipFill>
          <a:blip r:embed="rId2"/>
          <a:stretch/>
        </p:blipFill>
        <p:spPr>
          <a:xfrm>
            <a:off x="9400680" y="3651840"/>
            <a:ext cx="2749680" cy="2148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" descr=""/>
          <p:cNvPicPr/>
          <p:nvPr/>
        </p:nvPicPr>
        <p:blipFill>
          <a:blip r:embed="rId1"/>
          <a:stretch/>
        </p:blipFill>
        <p:spPr>
          <a:xfrm>
            <a:off x="114480" y="808560"/>
            <a:ext cx="9956520" cy="591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5" name=""/>
          <p:cNvSpPr txBox="1"/>
          <p:nvPr/>
        </p:nvSpPr>
        <p:spPr>
          <a:xfrm>
            <a:off x="0" y="123120"/>
            <a:ext cx="12192120" cy="58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  <a:ea typeface="PingFang SC"/>
              </a:rPr>
              <a:t>Reinforcement learning – experiential learning &amp; decision making </a:t>
            </a:r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</a:rPr>
              <a:t>(“Breakout”)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16" name=""/>
          <p:cNvSpPr/>
          <p:nvPr/>
        </p:nvSpPr>
        <p:spPr>
          <a:xfrm>
            <a:off x="613800" y="3173400"/>
            <a:ext cx="9124560" cy="0"/>
          </a:xfrm>
          <a:prstGeom prst="line">
            <a:avLst/>
          </a:prstGeom>
          <a:ln w="73080">
            <a:solidFill>
              <a:srgbClr val="80808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7" name=""/>
          <p:cNvSpPr txBox="1"/>
          <p:nvPr/>
        </p:nvSpPr>
        <p:spPr>
          <a:xfrm>
            <a:off x="5825880" y="2754720"/>
            <a:ext cx="2811240" cy="419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180" strike="noStrike" u="none">
                <a:solidFill>
                  <a:srgbClr val="808080"/>
                </a:solidFill>
                <a:uFillTx/>
                <a:latin typeface="Arial"/>
              </a:rPr>
              <a:t>Average human level</a:t>
            </a:r>
            <a:endParaRPr b="0" lang="en-US" sz="21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18" name="" descr=""/>
          <p:cNvPicPr/>
          <p:nvPr/>
        </p:nvPicPr>
        <p:blipFill>
          <a:blip r:embed="rId2"/>
          <a:stretch/>
        </p:blipFill>
        <p:spPr>
          <a:xfrm>
            <a:off x="9400680" y="3651840"/>
            <a:ext cx="2749680" cy="2148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9" name=""/>
          <p:cNvSpPr/>
          <p:nvPr/>
        </p:nvSpPr>
        <p:spPr>
          <a:xfrm>
            <a:off x="614160" y="2542680"/>
            <a:ext cx="9124560" cy="0"/>
          </a:xfrm>
          <a:prstGeom prst="line">
            <a:avLst/>
          </a:prstGeom>
          <a:ln w="73080">
            <a:solidFill>
              <a:srgbClr val="80808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0" name=""/>
          <p:cNvSpPr txBox="1"/>
          <p:nvPr/>
        </p:nvSpPr>
        <p:spPr>
          <a:xfrm>
            <a:off x="949320" y="2167560"/>
            <a:ext cx="2811240" cy="419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180" strike="noStrike" u="none">
                <a:solidFill>
                  <a:srgbClr val="808080"/>
                </a:solidFill>
                <a:uFillTx/>
                <a:latin typeface="Arial"/>
              </a:rPr>
              <a:t>Average DQN level</a:t>
            </a:r>
            <a:endParaRPr b="0" lang="en-US" sz="21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1" name=""/>
          <p:cNvSpPr/>
          <p:nvPr/>
        </p:nvSpPr>
        <p:spPr>
          <a:xfrm>
            <a:off x="614520" y="2151360"/>
            <a:ext cx="9124560" cy="0"/>
          </a:xfrm>
          <a:prstGeom prst="line">
            <a:avLst/>
          </a:prstGeom>
          <a:ln w="73080">
            <a:solidFill>
              <a:srgbClr val="80808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2" name=""/>
          <p:cNvSpPr txBox="1"/>
          <p:nvPr/>
        </p:nvSpPr>
        <p:spPr>
          <a:xfrm>
            <a:off x="950040" y="1775880"/>
            <a:ext cx="2811240" cy="419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180" strike="noStrike" u="none">
                <a:solidFill>
                  <a:srgbClr val="808080"/>
                </a:solidFill>
                <a:uFillTx/>
                <a:latin typeface="Arial"/>
              </a:rPr>
              <a:t>Top DQN level</a:t>
            </a:r>
            <a:endParaRPr b="0" lang="en-US" sz="21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3" name=""/>
          <p:cNvSpPr txBox="1"/>
          <p:nvPr/>
        </p:nvSpPr>
        <p:spPr>
          <a:xfrm>
            <a:off x="3825360" y="4903200"/>
            <a:ext cx="6359400" cy="14742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 anchorCtr="1">
            <a:noAutofit/>
          </a:bodyPr>
          <a:p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τ∈{-Τ,-1}​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,s’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0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) = L(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i="1" lang="ru-RU" sz="16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(s’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E(a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 )       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s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),P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1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T=2, </a:t>
            </a:r>
            <a:r>
              <a:rPr b="1" i="1" lang="en-US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Similarity</a:t>
            </a:r>
            <a:r>
              <a:rPr b="1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=0.9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4" name=""/>
          <p:cNvSpPr/>
          <p:nvPr/>
        </p:nvSpPr>
        <p:spPr>
          <a:xfrm>
            <a:off x="7439400" y="5198040"/>
            <a:ext cx="124740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7265160" y="5655960"/>
            <a:ext cx="119304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6" name=""/>
          <p:cNvSpPr/>
          <p:nvPr/>
        </p:nvSpPr>
        <p:spPr>
          <a:xfrm>
            <a:off x="4764600" y="6233400"/>
            <a:ext cx="1740960" cy="0"/>
          </a:xfrm>
          <a:prstGeom prst="line">
            <a:avLst/>
          </a:prstGeom>
          <a:ln w="73080">
            <a:solidFill>
              <a:srgbClr val="ff0000">
                <a:alpha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-81360" bIns="-81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"/>
          <p:cNvSpPr/>
          <p:nvPr/>
        </p:nvSpPr>
        <p:spPr>
          <a:xfrm flipV="1">
            <a:off x="2546280" y="3763800"/>
            <a:ext cx="4559040" cy="442800"/>
          </a:xfrm>
          <a:prstGeom prst="line">
            <a:avLst/>
          </a:prstGeom>
          <a:ln w="18000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"/>
          <p:cNvSpPr/>
          <p:nvPr/>
        </p:nvSpPr>
        <p:spPr>
          <a:xfrm>
            <a:off x="-104040" y="1274760"/>
            <a:ext cx="10324440" cy="202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6240" bIns="45000" anchor="ctr" anchorCtr="1">
            <a:noAutofit/>
          </a:bodyPr>
          <a:p>
            <a:pPr marL="216000" indent="-216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General Intelligence: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b4c7dc"/>
                </a:solidFill>
                <a:uFillTx/>
                <a:latin typeface="Arial"/>
              </a:rPr>
              <a:t>Reaching complex goals </a:t>
            </a:r>
            <a:r>
              <a:rPr b="0" lang="en-US" sz="3600" strike="noStrike" u="none">
                <a:solidFill>
                  <a:srgbClr val="ff0000"/>
                </a:solidFill>
                <a:uFillTx/>
                <a:latin typeface="Arial"/>
              </a:rPr>
              <a:t>in different</a:t>
            </a:r>
            <a:r>
              <a:rPr b="0" i="1" lang="en-US" sz="3600" strike="noStrike" u="none">
                <a:solidFill>
                  <a:srgbClr val="b4c7dc"/>
                </a:solidFill>
                <a:uFillTx/>
                <a:latin typeface="Arial"/>
              </a:rPr>
              <a:t> </a:t>
            </a:r>
            <a:r>
              <a:rPr b="0" lang="en-US" sz="3600" strike="noStrike" u="none">
                <a:solidFill>
                  <a:srgbClr val="b4c7dc"/>
                </a:solidFill>
                <a:uFillTx/>
                <a:latin typeface="Arial"/>
              </a:rPr>
              <a:t>complex</a:t>
            </a:r>
            <a:r>
              <a:rPr b="0" lang="en-US" sz="3000" strike="noStrike" u="none">
                <a:solidFill>
                  <a:srgbClr val="b4c7dc"/>
                </a:solidFill>
                <a:uFillTx/>
                <a:latin typeface="Arial"/>
              </a:rPr>
              <a:t> environments</a:t>
            </a:r>
            <a:r>
              <a:rPr b="0" lang="en-US" sz="3000" strike="noStrike" u="none">
                <a:solidFill>
                  <a:srgbClr val="000080"/>
                </a:solidFill>
                <a:uFillTx/>
                <a:latin typeface="Arial"/>
              </a:rPr>
              <a:t>,</a:t>
            </a:r>
            <a:r>
              <a:rPr b="0" lang="en-US" sz="3000" strike="noStrike" u="none">
                <a:solidFill>
                  <a:srgbClr val="228b22"/>
                </a:solidFill>
                <a:uFillTx/>
                <a:latin typeface="Arial"/>
              </a:rPr>
              <a:t> </a:t>
            </a:r>
            <a:r>
              <a:rPr b="0" lang="en-US" sz="3000" strike="noStrike" u="none">
                <a:solidFill>
                  <a:srgbClr val="81d41a"/>
                </a:solidFill>
                <a:uFillTx/>
                <a:latin typeface="Arial"/>
              </a:rPr>
              <a:t>using limited resources</a:t>
            </a:r>
            <a:r>
              <a:rPr b="0" lang="en-US" sz="3000" strike="noStrike" u="none">
                <a:solidFill>
                  <a:srgbClr val="228b22"/>
                </a:solidFill>
                <a:uFillTx/>
                <a:latin typeface="Arial"/>
              </a:rPr>
              <a:t> </a:t>
            </a:r>
            <a:r>
              <a:rPr b="0" i="1" lang="en-US" sz="2600" strike="noStrike" u="none">
                <a:solidFill>
                  <a:srgbClr val="c1c5c1"/>
                </a:solidFill>
                <a:uFillTx/>
                <a:latin typeface="Arial"/>
              </a:rPr>
              <a:t>under uncertainty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8080"/>
                </a:solidFill>
                <a:uFillTx/>
                <a:latin typeface="Arial"/>
              </a:rPr>
              <a:t>(</a:t>
            </a:r>
            <a:r>
              <a:rPr b="0" lang="en-US" sz="2800" strike="noStrike" u="none">
                <a:solidFill>
                  <a:srgbClr val="b4c7dc"/>
                </a:solidFill>
                <a:uFillTx/>
                <a:latin typeface="Arial"/>
              </a:rPr>
              <a:t>Ben Goertzel +</a:t>
            </a:r>
            <a:r>
              <a:rPr b="0" lang="en-US" sz="2800" strike="noStrike" u="none">
                <a:solidFill>
                  <a:srgbClr val="008080"/>
                </a:solidFill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81d41a"/>
                </a:solidFill>
                <a:uFillTx/>
                <a:latin typeface="Arial"/>
              </a:rPr>
              <a:t>Pei Wang +</a:t>
            </a:r>
            <a:r>
              <a:rPr b="0" lang="en-US" sz="2800" strike="noStrike" u="none">
                <a:solidFill>
                  <a:srgbClr val="008080"/>
                </a:solidFill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Arial"/>
              </a:rPr>
              <a:t>Shane Legg + Marcus Hutter</a:t>
            </a:r>
            <a:r>
              <a:rPr b="0" lang="en-US" sz="2800" strike="noStrike" u="none">
                <a:solidFill>
                  <a:srgbClr val="008080"/>
                </a:solidFill>
                <a:uFillTx/>
                <a:latin typeface="Arial"/>
              </a:rPr>
              <a:t>)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7901640" y="5001480"/>
            <a:ext cx="797760" cy="78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"/>
          <p:cNvSpPr/>
          <p:nvPr/>
        </p:nvSpPr>
        <p:spPr>
          <a:xfrm>
            <a:off x="5643720" y="3350160"/>
            <a:ext cx="471240" cy="529920"/>
          </a:xfrm>
          <a:custGeom>
            <a:avLst/>
            <a:gdLst>
              <a:gd name="textAreaLeft" fmla="*/ 189360 w 471240"/>
              <a:gd name="textAreaRight" fmla="*/ 305280 w 471240"/>
              <a:gd name="textAreaTop" fmla="*/ 181800 h 529920"/>
              <a:gd name="textAreaBottom" fmla="*/ 348840 h 52992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0000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4460040" y="3888720"/>
            <a:ext cx="470880" cy="46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7022880" y="3629160"/>
            <a:ext cx="458640" cy="45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"/>
          <p:cNvSpPr/>
          <p:nvPr/>
        </p:nvSpPr>
        <p:spPr>
          <a:xfrm>
            <a:off x="3399840" y="3561840"/>
            <a:ext cx="470880" cy="529920"/>
          </a:xfrm>
          <a:custGeom>
            <a:avLst/>
            <a:gdLst>
              <a:gd name="textAreaLeft" fmla="*/ 189360 w 470880"/>
              <a:gd name="textAreaRight" fmla="*/ 305280 w 470880"/>
              <a:gd name="textAreaTop" fmla="*/ 181800 h 529920"/>
              <a:gd name="textAreaBottom" fmla="*/ 348840 h 52992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0000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52" name="" descr=""/>
          <p:cNvPicPr/>
          <p:nvPr/>
        </p:nvPicPr>
        <p:blipFill>
          <a:blip r:embed="rId4"/>
          <a:stretch/>
        </p:blipFill>
        <p:spPr>
          <a:xfrm>
            <a:off x="3976200" y="5744880"/>
            <a:ext cx="798120" cy="78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"/>
          <p:cNvSpPr/>
          <p:nvPr/>
        </p:nvSpPr>
        <p:spPr>
          <a:xfrm>
            <a:off x="2424240" y="4623120"/>
            <a:ext cx="5477400" cy="673920"/>
          </a:xfrm>
          <a:prstGeom prst="line">
            <a:avLst/>
          </a:prstGeom>
          <a:ln w="18000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"/>
          <p:cNvSpPr/>
          <p:nvPr/>
        </p:nvSpPr>
        <p:spPr>
          <a:xfrm>
            <a:off x="2407680" y="5060160"/>
            <a:ext cx="1699200" cy="873360"/>
          </a:xfrm>
          <a:prstGeom prst="line">
            <a:avLst/>
          </a:prstGeom>
          <a:ln w="18000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US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"/>
          <p:cNvSpPr/>
          <p:nvPr/>
        </p:nvSpPr>
        <p:spPr>
          <a:xfrm>
            <a:off x="2880360" y="4942080"/>
            <a:ext cx="954720" cy="1074960"/>
          </a:xfrm>
          <a:custGeom>
            <a:avLst/>
            <a:gdLst>
              <a:gd name="textAreaLeft" fmla="*/ 383760 w 954720"/>
              <a:gd name="textAreaRight" fmla="*/ 618120 w 954720"/>
              <a:gd name="textAreaTop" fmla="*/ 368640 h 1074960"/>
              <a:gd name="textAreaBottom" fmla="*/ 707040 h 107496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0000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6" name=""/>
          <p:cNvSpPr/>
          <p:nvPr/>
        </p:nvSpPr>
        <p:spPr>
          <a:xfrm rot="15471600">
            <a:off x="5482800" y="4469400"/>
            <a:ext cx="954360" cy="1074600"/>
          </a:xfrm>
          <a:custGeom>
            <a:avLst/>
            <a:gdLst>
              <a:gd name="textAreaLeft" fmla="*/ 383400 w 954360"/>
              <a:gd name="textAreaRight" fmla="*/ 617760 w 954360"/>
              <a:gd name="textAreaTop" fmla="*/ 368280 h 1074600"/>
              <a:gd name="textAreaBottom" fmla="*/ 707040 h 107460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00ff00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grpSp>
        <p:nvGrpSpPr>
          <p:cNvPr id="57" name=""/>
          <p:cNvGrpSpPr/>
          <p:nvPr/>
        </p:nvGrpSpPr>
        <p:grpSpPr>
          <a:xfrm>
            <a:off x="681840" y="3722400"/>
            <a:ext cx="1823040" cy="1673640"/>
            <a:chOff x="681840" y="3722400"/>
            <a:chExt cx="1823040" cy="1673640"/>
          </a:xfrm>
        </p:grpSpPr>
        <p:grpSp>
          <p:nvGrpSpPr>
            <p:cNvPr id="58" name=""/>
            <p:cNvGrpSpPr/>
            <p:nvPr/>
          </p:nvGrpSpPr>
          <p:grpSpPr>
            <a:xfrm>
              <a:off x="681840" y="3722400"/>
              <a:ext cx="1823040" cy="1673640"/>
              <a:chOff x="681840" y="3722400"/>
              <a:chExt cx="1823040" cy="1673640"/>
            </a:xfrm>
          </p:grpSpPr>
          <p:grpSp>
            <p:nvGrpSpPr>
              <p:cNvPr id="59" name=""/>
              <p:cNvGrpSpPr/>
              <p:nvPr/>
            </p:nvGrpSpPr>
            <p:grpSpPr>
              <a:xfrm>
                <a:off x="681840" y="3722400"/>
                <a:ext cx="1823040" cy="1673640"/>
                <a:chOff x="681840" y="3722400"/>
                <a:chExt cx="1823040" cy="1673640"/>
              </a:xfrm>
            </p:grpSpPr>
            <p:grpSp>
              <p:nvGrpSpPr>
                <p:cNvPr id="60" name=""/>
                <p:cNvGrpSpPr/>
                <p:nvPr/>
              </p:nvGrpSpPr>
              <p:grpSpPr>
                <a:xfrm>
                  <a:off x="681840" y="3722400"/>
                  <a:ext cx="1823040" cy="1673640"/>
                  <a:chOff x="681840" y="3722400"/>
                  <a:chExt cx="1823040" cy="1673640"/>
                </a:xfrm>
              </p:grpSpPr>
              <p:sp>
                <p:nvSpPr>
                  <p:cNvPr id="61" name=""/>
                  <p:cNvSpPr/>
                  <p:nvPr/>
                </p:nvSpPr>
                <p:spPr>
                  <a:xfrm>
                    <a:off x="1228320" y="4094640"/>
                    <a:ext cx="908280" cy="88128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62" name=""/>
                  <p:cNvSpPr/>
                  <p:nvPr/>
                </p:nvSpPr>
                <p:spPr>
                  <a:xfrm>
                    <a:off x="1685880" y="4554360"/>
                    <a:ext cx="398880" cy="669960"/>
                  </a:xfrm>
                  <a:prstGeom prst="line">
                    <a:avLst/>
                  </a:prstGeom>
                  <a:ln w="72000">
                    <a:solidFill>
                      <a:srgbClr val="ffcc99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26000" rIns="126000" tIns="81000" bIns="81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63" name=""/>
                  <p:cNvSpPr/>
                  <p:nvPr/>
                </p:nvSpPr>
                <p:spPr>
                  <a:xfrm flipH="1">
                    <a:off x="1361520" y="4584240"/>
                    <a:ext cx="274320" cy="453960"/>
                  </a:xfrm>
                  <a:prstGeom prst="line">
                    <a:avLst/>
                  </a:prstGeom>
                  <a:ln w="72000">
                    <a:solidFill>
                      <a:srgbClr val="ffcc99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26000" rIns="126000" tIns="81000" bIns="81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64" name=""/>
                  <p:cNvSpPr/>
                  <p:nvPr/>
                </p:nvSpPr>
                <p:spPr>
                  <a:xfrm flipV="1">
                    <a:off x="1685880" y="4038840"/>
                    <a:ext cx="495000" cy="515520"/>
                  </a:xfrm>
                  <a:prstGeom prst="line">
                    <a:avLst/>
                  </a:prstGeom>
                  <a:ln w="72000">
                    <a:solidFill>
                      <a:srgbClr val="ffcc99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26000" rIns="126000" tIns="81000" bIns="81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65" name=""/>
                  <p:cNvSpPr/>
                  <p:nvPr/>
                </p:nvSpPr>
                <p:spPr>
                  <a:xfrm flipH="1" flipV="1">
                    <a:off x="1540440" y="3942000"/>
                    <a:ext cx="146160" cy="612000"/>
                  </a:xfrm>
                  <a:prstGeom prst="line">
                    <a:avLst/>
                  </a:prstGeom>
                  <a:ln w="72000">
                    <a:solidFill>
                      <a:srgbClr val="ffcc99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26000" rIns="126000" tIns="81000" bIns="8100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66" name=""/>
                  <p:cNvSpPr/>
                  <p:nvPr/>
                </p:nvSpPr>
                <p:spPr>
                  <a:xfrm flipH="1" flipV="1">
                    <a:off x="1030680" y="4544280"/>
                    <a:ext cx="655920" cy="10080"/>
                  </a:xfrm>
                  <a:prstGeom prst="line">
                    <a:avLst/>
                  </a:prstGeom>
                  <a:ln w="72000">
                    <a:solidFill>
                      <a:srgbClr val="ffcc99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26000" rIns="126000" tIns="-70920" bIns="-70920" anchor="ctr">
                    <a:noAutofit/>
                  </a:bodyPr>
                  <a:p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67" name=""/>
                  <p:cNvSpPr/>
                  <p:nvPr/>
                </p:nvSpPr>
                <p:spPr>
                  <a:xfrm>
                    <a:off x="681840" y="4339800"/>
                    <a:ext cx="417960" cy="40644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68" name=""/>
                  <p:cNvSpPr/>
                  <p:nvPr/>
                </p:nvSpPr>
                <p:spPr>
                  <a:xfrm>
                    <a:off x="1960560" y="3722400"/>
                    <a:ext cx="544320" cy="52596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69" name=""/>
                  <p:cNvSpPr/>
                  <p:nvPr/>
                </p:nvSpPr>
                <p:spPr>
                  <a:xfrm>
                    <a:off x="1386360" y="3728880"/>
                    <a:ext cx="299520" cy="28980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70" name=""/>
                  <p:cNvSpPr/>
                  <p:nvPr/>
                </p:nvSpPr>
                <p:spPr>
                  <a:xfrm>
                    <a:off x="1930680" y="5089680"/>
                    <a:ext cx="299160" cy="29016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sp>
                <p:nvSpPr>
                  <p:cNvPr id="71" name=""/>
                  <p:cNvSpPr/>
                  <p:nvPr/>
                </p:nvSpPr>
                <p:spPr>
                  <a:xfrm>
                    <a:off x="1047600" y="4928400"/>
                    <a:ext cx="479520" cy="467640"/>
                  </a:xfrm>
                  <a:prstGeom prst="ellipse">
                    <a:avLst/>
                  </a:prstGeom>
                  <a:solidFill>
                    <a:srgbClr val="ffcc99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  <p:grpSp>
                <p:nvGrpSpPr>
                  <p:cNvPr id="72" name=""/>
                  <p:cNvGrpSpPr/>
                  <p:nvPr/>
                </p:nvGrpSpPr>
                <p:grpSpPr>
                  <a:xfrm>
                    <a:off x="1472760" y="4256280"/>
                    <a:ext cx="635040" cy="407880"/>
                    <a:chOff x="1472760" y="4256280"/>
                    <a:chExt cx="635040" cy="407880"/>
                  </a:xfrm>
                </p:grpSpPr>
                <p:sp>
                  <p:nvSpPr>
                    <p:cNvPr id="73" name=""/>
                    <p:cNvSpPr/>
                    <p:nvPr/>
                  </p:nvSpPr>
                  <p:spPr>
                    <a:xfrm rot="1306800">
                      <a:off x="1503360" y="4286160"/>
                      <a:ext cx="201960" cy="204480"/>
                    </a:xfrm>
                    <a:prstGeom prst="ellipse">
                      <a:avLst/>
                    </a:prstGeom>
                    <a:solidFill>
                      <a:srgbClr val="999999"/>
                    </a:solidFill>
                    <a:ln w="7200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126000" rIns="126000" tIns="64440" bIns="64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p:txBody>
                </p:sp>
                <p:grpSp>
                  <p:nvGrpSpPr>
                    <p:cNvPr id="74" name=""/>
                    <p:cNvGrpSpPr/>
                    <p:nvPr/>
                  </p:nvGrpSpPr>
                  <p:grpSpPr>
                    <a:xfrm>
                      <a:off x="1529640" y="4314240"/>
                      <a:ext cx="147240" cy="147600"/>
                      <a:chOff x="1529640" y="4314240"/>
                      <a:chExt cx="147240" cy="147600"/>
                    </a:xfrm>
                  </p:grpSpPr>
                  <p:sp>
                    <p:nvSpPr>
                      <p:cNvPr id="75" name=""/>
                      <p:cNvSpPr/>
                      <p:nvPr/>
                    </p:nvSpPr>
                    <p:spPr>
                      <a:xfrm rot="1312200">
                        <a:off x="1546200" y="4331160"/>
                        <a:ext cx="113400" cy="113400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7200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lIns="126000" rIns="126000" tIns="0" bIns="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</a:pPr>
                        <a:endPara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Arial"/>
                        </a:endParaRPr>
                      </a:p>
                    </p:txBody>
                  </p:sp>
                  <p:sp>
                    <p:nvSpPr>
                      <p:cNvPr id="76" name=""/>
                      <p:cNvSpPr/>
                      <p:nvPr/>
                    </p:nvSpPr>
                    <p:spPr>
                      <a:xfrm rot="1302000">
                        <a:off x="1575720" y="4342320"/>
                        <a:ext cx="35280" cy="34920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lIns="90000" rIns="90000" tIns="-19440" bIns="-194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</a:pPr>
                        <a:endParaRPr b="0" lang="en-US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endParaRPr>
                      </a:p>
                    </p:txBody>
                  </p:sp>
                </p:grpSp>
                <p:sp>
                  <p:nvSpPr>
                    <p:cNvPr id="77" name=""/>
                    <p:cNvSpPr/>
                    <p:nvPr/>
                  </p:nvSpPr>
                  <p:spPr>
                    <a:xfrm rot="1305600">
                      <a:off x="1874160" y="4430880"/>
                      <a:ext cx="203040" cy="202680"/>
                    </a:xfrm>
                    <a:prstGeom prst="ellipse">
                      <a:avLst/>
                    </a:prstGeom>
                    <a:solidFill>
                      <a:srgbClr val="999999"/>
                    </a:solidFill>
                    <a:ln w="7200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126000" rIns="126000" tIns="63360" b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p:txBody>
                </p:sp>
                <p:grpSp>
                  <p:nvGrpSpPr>
                    <p:cNvPr id="78" name=""/>
                    <p:cNvGrpSpPr/>
                    <p:nvPr/>
                  </p:nvGrpSpPr>
                  <p:grpSpPr>
                    <a:xfrm>
                      <a:off x="1900080" y="4459320"/>
                      <a:ext cx="149400" cy="148320"/>
                      <a:chOff x="1900080" y="4459320"/>
                      <a:chExt cx="149400" cy="148320"/>
                    </a:xfrm>
                  </p:grpSpPr>
                  <p:sp>
                    <p:nvSpPr>
                      <p:cNvPr id="79" name=""/>
                      <p:cNvSpPr/>
                      <p:nvPr/>
                    </p:nvSpPr>
                    <p:spPr>
                      <a:xfrm rot="1294200">
                        <a:off x="1916640" y="4476600"/>
                        <a:ext cx="115920" cy="113760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7200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lIns="126000" rIns="126000" tIns="360" bIns="36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</a:pPr>
                        <a:endPara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Arial"/>
                        </a:endParaRPr>
                      </a:p>
                    </p:txBody>
                  </p:sp>
                  <p:sp>
                    <p:nvSpPr>
                      <p:cNvPr id="80" name=""/>
                      <p:cNvSpPr/>
                      <p:nvPr/>
                    </p:nvSpPr>
                    <p:spPr>
                      <a:xfrm rot="1326600">
                        <a:off x="1945440" y="4487400"/>
                        <a:ext cx="36720" cy="36000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lIns="90000" rIns="90000" tIns="-19080" bIns="-1908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</a:pPr>
                        <a:endParaRPr b="0" lang="en-US" sz="1800" strike="noStrike" u="none">
                          <a:solidFill>
                            <a:srgbClr val="000000"/>
                          </a:solidFill>
                          <a:uFillTx/>
                          <a:latin typeface="Arial"/>
                        </a:endParaRPr>
                      </a:p>
                    </p:txBody>
                  </p:sp>
                </p:grpSp>
              </p:grpSp>
              <p:sp>
                <p:nvSpPr>
                  <p:cNvPr id="81" name=""/>
                  <p:cNvSpPr/>
                  <p:nvPr/>
                </p:nvSpPr>
                <p:spPr>
                  <a:xfrm>
                    <a:off x="1439280" y="4654440"/>
                    <a:ext cx="453600" cy="186480"/>
                  </a:xfrm>
                  <a:custGeom>
                    <a:avLst/>
                    <a:gdLst>
                      <a:gd name="textAreaLeft" fmla="*/ 0 w 453600"/>
                      <a:gd name="textAreaRight" fmla="*/ 454320 w 453600"/>
                      <a:gd name="textAreaTop" fmla="*/ 0 h 186480"/>
                      <a:gd name="textAreaBottom" fmla="*/ 187200 h 186480"/>
                    </a:gdLst>
                    <a:ahLst/>
                    <a:rect l="textAreaLeft" t="textAreaTop" r="textAreaRight" b="textAreaBottom"/>
                    <a:pathLst>
                      <a:path fill="none" w="1262" h="520">
                        <a:moveTo>
                          <a:pt x="0" y="0"/>
                        </a:moveTo>
                        <a:cubicBezTo>
                          <a:pt x="473" y="837"/>
                          <a:pt x="1262" y="413"/>
                          <a:pt x="1262" y="413"/>
                        </a:cubicBezTo>
                      </a:path>
                    </a:pathLst>
                  </a:custGeom>
                  <a:noFill/>
                  <a:ln w="36000">
                    <a:solidFill>
                      <a:srgbClr val="cc6633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08000" rIns="108000" tIns="63000" bIns="6300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US" sz="1800" strike="noStrike" u="none">
                      <a:solidFill>
                        <a:srgbClr val="000000"/>
                      </a:solidFill>
                      <a:uFillTx/>
                      <a:latin typeface="Arial"/>
                    </a:endParaRPr>
                  </a:p>
                </p:txBody>
              </p:sp>
            </p:grpSp>
          </p:grpSp>
        </p:grpSp>
      </p:grpSp>
      <p:sp>
        <p:nvSpPr>
          <p:cNvPr id="82" name=""/>
          <p:cNvSpPr/>
          <p:nvPr/>
        </p:nvSpPr>
        <p:spPr>
          <a:xfrm>
            <a:off x="621720" y="5354280"/>
            <a:ext cx="1555560" cy="7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</a:rPr>
              <a:t>Intelligent 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</a:rPr>
              <a:t>Agent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"/>
          <p:cNvSpPr/>
          <p:nvPr/>
        </p:nvSpPr>
        <p:spPr>
          <a:xfrm>
            <a:off x="2586960" y="1251360"/>
            <a:ext cx="6716520" cy="16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 anchorCtr="1">
            <a:noAutofit/>
          </a:bodyPr>
          <a:p>
            <a:pPr algn="ctr">
              <a:lnSpc>
                <a:spcPct val="100000"/>
              </a:lnSpc>
              <a:spcAft>
                <a:spcPts val="283"/>
              </a:spcAft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lang="en-US" sz="2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Anton Kolonin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283"/>
              </a:spcAft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lang="en-US" sz="2200" strike="noStrike" u="sng">
                <a:solidFill>
                  <a:srgbClr val="467886"/>
                </a:solidFill>
                <a:uFillTx/>
                <a:latin typeface="Arial"/>
                <a:ea typeface="Arial"/>
                <a:hlinkClick r:id="rId1"/>
              </a:rPr>
              <a:t>akolonin@aigents.com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283"/>
              </a:spcAft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Telegram/GitHub: akolonin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8" name=""/>
          <p:cNvSpPr/>
          <p:nvPr/>
        </p:nvSpPr>
        <p:spPr>
          <a:xfrm>
            <a:off x="1080000" y="576000"/>
            <a:ext cx="10079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Thank you for attention! Questions?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29" name="" descr=""/>
          <p:cNvPicPr/>
          <p:nvPr/>
        </p:nvPicPr>
        <p:blipFill>
          <a:blip r:embed="rId2"/>
          <a:stretch/>
        </p:blipFill>
        <p:spPr>
          <a:xfrm>
            <a:off x="2642400" y="4136400"/>
            <a:ext cx="2094480" cy="205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0" name=""/>
          <p:cNvSpPr/>
          <p:nvPr/>
        </p:nvSpPr>
        <p:spPr>
          <a:xfrm>
            <a:off x="1621800" y="3031200"/>
            <a:ext cx="4114080" cy="10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Workshop recording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on the subject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1" name=""/>
          <p:cNvSpPr/>
          <p:nvPr/>
        </p:nvSpPr>
        <p:spPr>
          <a:xfrm>
            <a:off x="5965200" y="2919960"/>
            <a:ext cx="4799880" cy="19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Anton Kolonin &amp; Vladimir Kryukov, Computational Concept of the Psyche, Neuroinformatics-2025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32" name="" descr=""/>
          <p:cNvPicPr/>
          <p:nvPr/>
        </p:nvPicPr>
        <p:blipFill>
          <a:blip r:embed="rId3"/>
          <a:stretch/>
        </p:blipFill>
        <p:spPr>
          <a:xfrm>
            <a:off x="7336800" y="4136400"/>
            <a:ext cx="1980000" cy="1992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"/>
          <p:cNvSpPr/>
          <p:nvPr/>
        </p:nvSpPr>
        <p:spPr>
          <a:xfrm>
            <a:off x="1086480" y="4158720"/>
            <a:ext cx="7576200" cy="2032920"/>
          </a:xfrm>
          <a:prstGeom prst="ellipse">
            <a:avLst/>
          </a:prstGeom>
          <a:solidFill>
            <a:srgbClr val="dddddd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7308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Psyche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5355000" y="3508560"/>
            <a:ext cx="3775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467886"/>
                </a:solidFill>
                <a:uFillTx/>
                <a:latin typeface="Arial"/>
                <a:hlinkClick r:id="rId1"/>
              </a:rPr>
              <a:t>https://en.wikipedia.org/wiki/Psyche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305280" y="2208960"/>
            <a:ext cx="900720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The </a:t>
            </a:r>
            <a:r>
              <a:rPr b="0" lang="en-US" sz="3200" strike="noStrike" u="none">
                <a:solidFill>
                  <a:srgbClr val="65faed"/>
                </a:solidFill>
                <a:uFillTx/>
                <a:latin typeface="Arial"/>
              </a:rPr>
              <a:t>psyche </a:t>
            </a:r>
            <a:r>
              <a:rPr b="0" lang="en-US" sz="3200" strike="noStrike" u="none">
                <a:solidFill>
                  <a:srgbClr val="5dfaef"/>
                </a:solidFill>
                <a:uFillTx/>
                <a:latin typeface="Arial"/>
                <a:hlinkClick r:id="rId2"/>
              </a:rPr>
              <a:t>/ˈsaɪki/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 is currently used to describe the totality of the </a:t>
            </a: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  <a:hlinkClick r:id="rId3"/>
              </a:rPr>
              <a:t>human mind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, </a:t>
            </a:r>
            <a:r>
              <a:rPr b="0" lang="en-US" sz="3200" strike="noStrike" u="none">
                <a:solidFill>
                  <a:srgbClr val="81d41a"/>
                </a:solidFill>
                <a:uFillTx/>
                <a:latin typeface="Arial"/>
                <a:hlinkClick r:id="rId4"/>
              </a:rPr>
              <a:t>conscious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 and 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90cdfb"/>
                </a:solidFill>
                <a:uFillTx/>
                <a:latin typeface="Arial"/>
                <a:hlinkClick r:id="rId5"/>
              </a:rPr>
              <a:t>unconscious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1409400" y="4734360"/>
            <a:ext cx="3656880" cy="11422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Unconscious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4705200" y="4725000"/>
            <a:ext cx="3656880" cy="1142280"/>
          </a:xfrm>
          <a:prstGeom prst="ellipse">
            <a:avLst/>
          </a:prstGeom>
          <a:solidFill>
            <a:srgbClr val="5bcf5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Conscious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474360" y="4028040"/>
            <a:ext cx="4247280" cy="75852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3810960" y="2247840"/>
            <a:ext cx="2056680" cy="11134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3634560" y="1153440"/>
            <a:ext cx="476964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158466"/>
                </a:solidFill>
                <a:uFillTx/>
                <a:latin typeface="Arial"/>
              </a:rPr>
              <a:t>System = Intelligent agent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2801160" y="1128240"/>
            <a:ext cx="6400080" cy="44398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3125160" y="1527120"/>
            <a:ext cx="5714280" cy="37152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3715560" y="1873440"/>
            <a:ext cx="45327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Intelligence = Decision making system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3486960" y="1859760"/>
            <a:ext cx="5028480" cy="19908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>
            <a:off x="3967920" y="1513440"/>
            <a:ext cx="38264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Psyche = Operating system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6096960" y="2247840"/>
            <a:ext cx="2056680" cy="1113480"/>
          </a:xfrm>
          <a:prstGeom prst="rect">
            <a:avLst/>
          </a:prstGeom>
          <a:solidFill>
            <a:srgbClr val="81d41a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3816720" y="2247840"/>
            <a:ext cx="2086200" cy="1113480"/>
          </a:xfrm>
          <a:prstGeom prst="rect">
            <a:avLst/>
          </a:prstGeom>
          <a:solidFill>
            <a:srgbClr val="729fcf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Subconsciousness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(Intuition)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“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System 1”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(“Fast”)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6236640" y="2247840"/>
            <a:ext cx="173016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Consciousness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(Reasoning)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“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System 2”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(“Slow”)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4915800" y="4395240"/>
            <a:ext cx="1553760" cy="34560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3954960" y="5157000"/>
            <a:ext cx="1142280" cy="3348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3954960" y="5146200"/>
            <a:ext cx="1134000" cy="3456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Sensors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6726960" y="5146560"/>
            <a:ext cx="1296720" cy="3456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Actuators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182560" y="3536640"/>
            <a:ext cx="1600200" cy="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-63360" bIns="-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 flipV="1">
            <a:off x="4725360" y="3680640"/>
            <a:ext cx="360" cy="3852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"/>
          <p:cNvSpPr/>
          <p:nvPr/>
        </p:nvSpPr>
        <p:spPr>
          <a:xfrm>
            <a:off x="4242960" y="3418200"/>
            <a:ext cx="102492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Emotions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 flipV="1">
            <a:off x="4766760" y="5490000"/>
            <a:ext cx="360" cy="3852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3365640" y="4839120"/>
            <a:ext cx="136440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Perceptions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 flipV="1">
            <a:off x="4766760" y="4734000"/>
            <a:ext cx="360" cy="3852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3577320" y="5514840"/>
            <a:ext cx="136872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5339160" y="3526920"/>
            <a:ext cx="129420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Motivation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7275960" y="5492880"/>
            <a:ext cx="360" cy="3852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6757560" y="3419280"/>
            <a:ext cx="134064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Expectations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7830360" y="4328640"/>
            <a:ext cx="105876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Decisions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7325280" y="5528880"/>
            <a:ext cx="109116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3906000" y="5830920"/>
            <a:ext cx="41468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Outer world = Operational environment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1139760" y="5617080"/>
            <a:ext cx="25927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Anton Kolonin &amp; Vladimir Kryukov,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Computational Concept of the Psyche,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Neuroinformatics-2025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467886"/>
                </a:solidFill>
                <a:uFillTx/>
                <a:latin typeface="Arial"/>
                <a:hlinkClick r:id="rId1"/>
              </a:rPr>
              <a:t>https://arxiv.org/pdf/2509.07009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3530520" y="4395240"/>
            <a:ext cx="1353240" cy="34560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6494760" y="4395240"/>
            <a:ext cx="1191960" cy="34560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7245360" y="3681000"/>
            <a:ext cx="360" cy="3852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7794360" y="3786840"/>
            <a:ext cx="360" cy="13716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3715920" y="4033440"/>
            <a:ext cx="38851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Space of states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Заголовок 1"/>
          <p:cNvSpPr/>
          <p:nvPr/>
        </p:nvSpPr>
        <p:spPr>
          <a:xfrm>
            <a:off x="2520" y="720"/>
            <a:ext cx="1218924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Computational Concept and Cognitive Architecture of  Artificial Psyche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6041880" y="1324080"/>
            <a:ext cx="360" cy="4862520"/>
          </a:xfrm>
          <a:prstGeom prst="line">
            <a:avLst/>
          </a:prstGeom>
          <a:ln w="0">
            <a:solidFill>
              <a:srgbClr val="333333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26720" y="-32040"/>
            <a:ext cx="1186776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</a:rPr>
              <a:t>Neuro-Symbolic Integration for Interpretable AI </a:t>
            </a:r>
            <a:endParaRPr b="0" lang="en-US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27" name=""/>
          <p:cNvGrpSpPr/>
          <p:nvPr/>
        </p:nvGrpSpPr>
        <p:grpSpPr>
          <a:xfrm>
            <a:off x="7009920" y="1179000"/>
            <a:ext cx="4791960" cy="5319360"/>
            <a:chOff x="7009920" y="1179000"/>
            <a:chExt cx="4791960" cy="5319360"/>
          </a:xfrm>
        </p:grpSpPr>
        <p:sp>
          <p:nvSpPr>
            <p:cNvPr id="128" name=""/>
            <p:cNvSpPr/>
            <p:nvPr/>
          </p:nvSpPr>
          <p:spPr>
            <a:xfrm>
              <a:off x="7009920" y="1179000"/>
              <a:ext cx="660960" cy="59472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Hooves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9" name=""/>
            <p:cNvSpPr/>
            <p:nvPr/>
          </p:nvSpPr>
          <p:spPr>
            <a:xfrm>
              <a:off x="7755120" y="1179360"/>
              <a:ext cx="661320" cy="59508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Tail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0" name=""/>
            <p:cNvSpPr/>
            <p:nvPr/>
          </p:nvSpPr>
          <p:spPr>
            <a:xfrm>
              <a:off x="8499960" y="1179720"/>
              <a:ext cx="661320" cy="59508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White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1" name=""/>
            <p:cNvSpPr/>
            <p:nvPr/>
          </p:nvSpPr>
          <p:spPr>
            <a:xfrm>
              <a:off x="9245160" y="1180080"/>
              <a:ext cx="660960" cy="59508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Black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2" name=""/>
            <p:cNvSpPr/>
            <p:nvPr/>
          </p:nvSpPr>
          <p:spPr>
            <a:xfrm>
              <a:off x="9990000" y="1180800"/>
              <a:ext cx="660960" cy="59472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Brown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3" name=""/>
            <p:cNvSpPr/>
            <p:nvPr/>
          </p:nvSpPr>
          <p:spPr>
            <a:xfrm>
              <a:off x="7425000" y="2115720"/>
              <a:ext cx="660960" cy="59472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AND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4" name=""/>
            <p:cNvSpPr/>
            <p:nvPr/>
          </p:nvSpPr>
          <p:spPr>
            <a:xfrm>
              <a:off x="8831160" y="2116080"/>
              <a:ext cx="661320" cy="59472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AND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5" name=""/>
            <p:cNvSpPr/>
            <p:nvPr/>
          </p:nvSpPr>
          <p:spPr>
            <a:xfrm>
              <a:off x="9077760" y="3816360"/>
              <a:ext cx="660960" cy="59508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AND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6" name=""/>
            <p:cNvSpPr/>
            <p:nvPr/>
          </p:nvSpPr>
          <p:spPr>
            <a:xfrm>
              <a:off x="9576720" y="2925360"/>
              <a:ext cx="660960" cy="59472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OR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7" name=""/>
            <p:cNvSpPr/>
            <p:nvPr/>
          </p:nvSpPr>
          <p:spPr>
            <a:xfrm>
              <a:off x="10735200" y="1181520"/>
              <a:ext cx="661320" cy="594720"/>
            </a:xfrm>
            <a:prstGeom prst="ellipse">
              <a:avLst/>
            </a:prstGeom>
            <a:solidFill>
              <a:srgbClr val="e6e6e6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Arial"/>
                </a:rPr>
                <a:t>Red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8" name=""/>
            <p:cNvSpPr/>
            <p:nvPr/>
          </p:nvSpPr>
          <p:spPr>
            <a:xfrm>
              <a:off x="7663320" y="4880160"/>
              <a:ext cx="4138560" cy="1618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(Hooves AND Tail) AND NOT Red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((White and Black) OR Brown)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4800" strike="noStrike" u="none">
                  <a:solidFill>
                    <a:srgbClr val="000000"/>
                  </a:solidFill>
                  <a:uFillTx/>
                  <a:latin typeface="Arial"/>
                </a:rPr>
                <a:t>  </a:t>
              </a:r>
              <a:r>
                <a:rPr b="0" lang="en-US" sz="4800" strike="noStrike" u="none">
                  <a:solidFill>
                    <a:srgbClr val="000000"/>
                  </a:solidFill>
                  <a:uFillTx/>
                  <a:latin typeface="Arial"/>
                </a:rPr>
                <a:t>=&gt; Horse</a:t>
              </a:r>
              <a:endParaRPr b="0" lang="en-US" sz="4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cxnSp>
          <p:nvCxnSpPr>
            <p:cNvPr id="139" name=""/>
            <p:cNvCxnSpPr>
              <a:stCxn id="128" idx="4"/>
              <a:endCxn id="133" idx="1"/>
            </p:cNvCxnSpPr>
            <p:nvPr/>
          </p:nvCxnSpPr>
          <p:spPr>
            <a:xfrm>
              <a:off x="7340400" y="1773720"/>
              <a:ext cx="181800" cy="42948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40" name=""/>
            <p:cNvCxnSpPr>
              <a:stCxn id="129" idx="4"/>
              <a:endCxn id="133" idx="7"/>
            </p:cNvCxnSpPr>
            <p:nvPr/>
          </p:nvCxnSpPr>
          <p:spPr>
            <a:xfrm flipH="1">
              <a:off x="7989120" y="1774440"/>
              <a:ext cx="97200" cy="42876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41" name=""/>
            <p:cNvCxnSpPr>
              <a:stCxn id="133" idx="5"/>
              <a:endCxn id="135" idx="1"/>
            </p:cNvCxnSpPr>
            <p:nvPr/>
          </p:nvCxnSpPr>
          <p:spPr>
            <a:xfrm>
              <a:off x="7989120" y="2623320"/>
              <a:ext cx="1185840" cy="128052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42" name=""/>
            <p:cNvCxnSpPr>
              <a:stCxn id="130" idx="4"/>
              <a:endCxn id="134" idx="1"/>
            </p:cNvCxnSpPr>
            <p:nvPr/>
          </p:nvCxnSpPr>
          <p:spPr>
            <a:xfrm>
              <a:off x="8830800" y="1774800"/>
              <a:ext cx="97560" cy="42876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43" name=""/>
            <p:cNvCxnSpPr>
              <a:stCxn id="131" idx="4"/>
              <a:endCxn id="134" idx="7"/>
            </p:cNvCxnSpPr>
            <p:nvPr/>
          </p:nvCxnSpPr>
          <p:spPr>
            <a:xfrm flipH="1">
              <a:off x="9395640" y="1775160"/>
              <a:ext cx="180360" cy="42840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44" name=""/>
            <p:cNvCxnSpPr>
              <a:stCxn id="132" idx="4"/>
              <a:endCxn id="136" idx="0"/>
            </p:cNvCxnSpPr>
            <p:nvPr/>
          </p:nvCxnSpPr>
          <p:spPr>
            <a:xfrm flipH="1">
              <a:off x="9907200" y="1775520"/>
              <a:ext cx="413640" cy="115020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45" name=""/>
            <p:cNvCxnSpPr>
              <a:stCxn id="134" idx="5"/>
              <a:endCxn id="136" idx="1"/>
            </p:cNvCxnSpPr>
            <p:nvPr/>
          </p:nvCxnSpPr>
          <p:spPr>
            <a:xfrm>
              <a:off x="9395640" y="2623680"/>
              <a:ext cx="278280" cy="38916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46" name=""/>
            <p:cNvCxnSpPr>
              <a:stCxn id="136" idx="2"/>
              <a:endCxn id="135" idx="7"/>
            </p:cNvCxnSpPr>
            <p:nvPr/>
          </p:nvCxnSpPr>
          <p:spPr>
            <a:xfrm>
              <a:off x="9576720" y="3222720"/>
              <a:ext cx="65520" cy="68112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47" name=""/>
            <p:cNvCxnSpPr>
              <a:stCxn id="135" idx="4"/>
            </p:cNvCxnSpPr>
            <p:nvPr/>
          </p:nvCxnSpPr>
          <p:spPr>
            <a:xfrm>
              <a:off x="9408240" y="4411440"/>
              <a:ext cx="6840" cy="54504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  <p:sp>
        <p:nvSpPr>
          <p:cNvPr id="148" name=""/>
          <p:cNvSpPr/>
          <p:nvPr/>
        </p:nvSpPr>
        <p:spPr>
          <a:xfrm>
            <a:off x="5226840" y="2158200"/>
            <a:ext cx="1737000" cy="1020240"/>
          </a:xfrm>
          <a:prstGeom prst="rightArrow">
            <a:avLst>
              <a:gd name="adj1" fmla="val 50000"/>
              <a:gd name="adj2" fmla="val 42551"/>
            </a:avLst>
          </a:prstGeom>
          <a:solidFill>
            <a:srgbClr val="3deb3d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trike="noStrike" u="none">
                <a:solidFill>
                  <a:srgbClr val="000000"/>
                </a:solidFill>
                <a:uFillTx/>
                <a:latin typeface="Arial"/>
              </a:rPr>
              <a:t>Explain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 flipH="1">
            <a:off x="5019840" y="3179520"/>
            <a:ext cx="1736280" cy="1020240"/>
          </a:xfrm>
          <a:prstGeom prst="rightArrow">
            <a:avLst>
              <a:gd name="adj1" fmla="val 50000"/>
              <a:gd name="adj2" fmla="val 42533"/>
            </a:avLst>
          </a:prstGeom>
          <a:solidFill>
            <a:srgbClr val="3deb3d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trike="noStrike" u="none">
                <a:solidFill>
                  <a:srgbClr val="000000"/>
                </a:solidFill>
                <a:uFillTx/>
                <a:latin typeface="Arial"/>
                <a:ea typeface="Arial Unicode MS"/>
              </a:rPr>
              <a:t> </a:t>
            </a:r>
            <a:r>
              <a:rPr b="0" lang="en-US" sz="2600" strike="noStrike" u="none">
                <a:solidFill>
                  <a:srgbClr val="000000"/>
                </a:solidFill>
                <a:uFillTx/>
                <a:latin typeface="Arial"/>
                <a:ea typeface="Arial Unicode MS"/>
              </a:rPr>
              <a:t>Transfer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593000" y="4812480"/>
            <a:ext cx="2081880" cy="15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797760" y="1179720"/>
            <a:ext cx="660960" cy="59508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1542960" y="1180080"/>
            <a:ext cx="660960" cy="59508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2287800" y="1180800"/>
            <a:ext cx="661320" cy="594720"/>
          </a:xfrm>
          <a:prstGeom prst="ellipse">
            <a:avLst/>
          </a:prstGeom>
          <a:solidFill>
            <a:srgbClr val="ffffff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3032640" y="1181160"/>
            <a:ext cx="661320" cy="594720"/>
          </a:xfrm>
          <a:prstGeom prst="ellipse">
            <a:avLst/>
          </a:prstGeom>
          <a:solidFill>
            <a:srgbClr val="00000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3777840" y="1181520"/>
            <a:ext cx="660960" cy="594720"/>
          </a:xfrm>
          <a:prstGeom prst="ellipse">
            <a:avLst/>
          </a:prstGeom>
          <a:solidFill>
            <a:srgbClr val="996633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523400" y="1182240"/>
            <a:ext cx="660960" cy="594720"/>
          </a:xfrm>
          <a:prstGeom prst="ellipse">
            <a:avLst/>
          </a:prstGeom>
          <a:solidFill>
            <a:srgbClr val="ff000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939960" y="1261800"/>
            <a:ext cx="412920" cy="42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1670400" y="1261800"/>
            <a:ext cx="411480" cy="423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"/>
          <p:cNvSpPr/>
          <p:nvPr/>
        </p:nvSpPr>
        <p:spPr>
          <a:xfrm>
            <a:off x="797760" y="2070360"/>
            <a:ext cx="660960" cy="59436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1542960" y="2070720"/>
            <a:ext cx="660960" cy="594720"/>
          </a:xfrm>
          <a:prstGeom prst="ellipse">
            <a:avLst/>
          </a:prstGeom>
          <a:solidFill>
            <a:srgbClr val="cccccc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2287800" y="2071080"/>
            <a:ext cx="661320" cy="59472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3032640" y="2071440"/>
            <a:ext cx="661320" cy="594720"/>
          </a:xfrm>
          <a:prstGeom prst="ellipse">
            <a:avLst/>
          </a:prstGeom>
          <a:solidFill>
            <a:srgbClr val="cccccc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3777840" y="2072160"/>
            <a:ext cx="660960" cy="594360"/>
          </a:xfrm>
          <a:prstGeom prst="ellipse">
            <a:avLst/>
          </a:prstGeom>
          <a:solidFill>
            <a:srgbClr val="cccccc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523400" y="2072520"/>
            <a:ext cx="660960" cy="59508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1543680" y="2964240"/>
            <a:ext cx="660960" cy="595080"/>
          </a:xfrm>
          <a:prstGeom prst="ellipse">
            <a:avLst/>
          </a:prstGeom>
          <a:solidFill>
            <a:srgbClr val="cccccc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2288160" y="2964600"/>
            <a:ext cx="661320" cy="59508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3033360" y="2965320"/>
            <a:ext cx="660960" cy="594720"/>
          </a:xfrm>
          <a:prstGeom prst="ellipse">
            <a:avLst/>
          </a:prstGeom>
          <a:solidFill>
            <a:srgbClr val="cccccc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3778200" y="2965680"/>
            <a:ext cx="660960" cy="59508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98480" y="3857760"/>
            <a:ext cx="660960" cy="59472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1544040" y="3858480"/>
            <a:ext cx="660960" cy="59436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2288520" y="3858840"/>
            <a:ext cx="661320" cy="594720"/>
          </a:xfrm>
          <a:prstGeom prst="ellipse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Σ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3033720" y="3858840"/>
            <a:ext cx="660960" cy="59508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3778560" y="3859200"/>
            <a:ext cx="660960" cy="59508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4523760" y="3860280"/>
            <a:ext cx="661320" cy="594720"/>
          </a:xfrm>
          <a:prstGeom prst="ellipse">
            <a:avLst/>
          </a:prstGeom>
          <a:solidFill>
            <a:srgbClr val="e6e6e6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75" name=""/>
          <p:cNvCxnSpPr>
            <a:stCxn id="165" idx="4"/>
            <a:endCxn id="169" idx="0"/>
          </p:cNvCxnSpPr>
          <p:nvPr/>
        </p:nvCxnSpPr>
        <p:spPr>
          <a:xfrm flipH="1">
            <a:off x="1128960" y="3559320"/>
            <a:ext cx="74556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76" name=""/>
          <p:cNvCxnSpPr>
            <a:stCxn id="165" idx="4"/>
            <a:endCxn id="170" idx="0"/>
          </p:cNvCxnSpPr>
          <p:nvPr/>
        </p:nvCxnSpPr>
        <p:spPr>
          <a:xfrm>
            <a:off x="1874160" y="3559320"/>
            <a:ext cx="720" cy="299520"/>
          </a:xfrm>
          <a:prstGeom prst="straightConnector1">
            <a:avLst/>
          </a:prstGeom>
          <a:ln w="0">
            <a:solidFill>
              <a:srgbClr val="808080"/>
            </a:solidFill>
            <a:tailEnd len="med" type="triangle" w="med"/>
          </a:ln>
        </p:spPr>
      </p:cxnSp>
      <p:cxnSp>
        <p:nvCxnSpPr>
          <p:cNvPr id="177" name=""/>
          <p:cNvCxnSpPr>
            <a:stCxn id="165" idx="4"/>
            <a:endCxn id="171" idx="0"/>
          </p:cNvCxnSpPr>
          <p:nvPr/>
        </p:nvCxnSpPr>
        <p:spPr>
          <a:xfrm>
            <a:off x="1874160" y="3559320"/>
            <a:ext cx="745560" cy="29988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78" name=""/>
          <p:cNvCxnSpPr>
            <a:stCxn id="166" idx="4"/>
            <a:endCxn id="171" idx="0"/>
          </p:cNvCxnSpPr>
          <p:nvPr/>
        </p:nvCxnSpPr>
        <p:spPr>
          <a:xfrm>
            <a:off x="2619000" y="3559680"/>
            <a:ext cx="720" cy="29952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79" name=""/>
          <p:cNvCxnSpPr>
            <a:stCxn id="166" idx="4"/>
            <a:endCxn id="170" idx="0"/>
          </p:cNvCxnSpPr>
          <p:nvPr/>
        </p:nvCxnSpPr>
        <p:spPr>
          <a:xfrm flipH="1">
            <a:off x="1874520" y="3559680"/>
            <a:ext cx="744840" cy="2991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80" name=""/>
          <p:cNvCxnSpPr>
            <a:stCxn id="166" idx="4"/>
            <a:endCxn id="172" idx="0"/>
          </p:cNvCxnSpPr>
          <p:nvPr/>
        </p:nvCxnSpPr>
        <p:spPr>
          <a:xfrm>
            <a:off x="2619000" y="3559680"/>
            <a:ext cx="745560" cy="29952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81" name=""/>
          <p:cNvCxnSpPr>
            <a:stCxn id="167" idx="4"/>
            <a:endCxn id="172" idx="0"/>
          </p:cNvCxnSpPr>
          <p:nvPr/>
        </p:nvCxnSpPr>
        <p:spPr>
          <a:xfrm>
            <a:off x="3363840" y="3560040"/>
            <a:ext cx="720" cy="2991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82" name=""/>
          <p:cNvCxnSpPr>
            <a:stCxn id="167" idx="4"/>
            <a:endCxn id="171" idx="0"/>
          </p:cNvCxnSpPr>
          <p:nvPr/>
        </p:nvCxnSpPr>
        <p:spPr>
          <a:xfrm flipH="1">
            <a:off x="2619360" y="3560040"/>
            <a:ext cx="744840" cy="29916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83" name=""/>
          <p:cNvCxnSpPr>
            <a:stCxn id="167" idx="4"/>
            <a:endCxn id="173" idx="0"/>
          </p:cNvCxnSpPr>
          <p:nvPr/>
        </p:nvCxnSpPr>
        <p:spPr>
          <a:xfrm>
            <a:off x="3363840" y="3560040"/>
            <a:ext cx="745560" cy="29952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84" name=""/>
          <p:cNvCxnSpPr>
            <a:stCxn id="168" idx="4"/>
            <a:endCxn id="172" idx="0"/>
          </p:cNvCxnSpPr>
          <p:nvPr/>
        </p:nvCxnSpPr>
        <p:spPr>
          <a:xfrm flipH="1">
            <a:off x="3364200" y="3560760"/>
            <a:ext cx="744840" cy="29844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85" name=""/>
          <p:cNvCxnSpPr>
            <a:stCxn id="168" idx="4"/>
            <a:endCxn id="173" idx="0"/>
          </p:cNvCxnSpPr>
          <p:nvPr/>
        </p:nvCxnSpPr>
        <p:spPr>
          <a:xfrm>
            <a:off x="4108680" y="3560760"/>
            <a:ext cx="72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86" name=""/>
          <p:cNvCxnSpPr>
            <a:stCxn id="168" idx="4"/>
            <a:endCxn id="174" idx="0"/>
          </p:cNvCxnSpPr>
          <p:nvPr/>
        </p:nvCxnSpPr>
        <p:spPr>
          <a:xfrm>
            <a:off x="4108680" y="3560760"/>
            <a:ext cx="746280" cy="2998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87" name=""/>
          <p:cNvCxnSpPr/>
          <p:nvPr/>
        </p:nvCxnSpPr>
        <p:spPr>
          <a:xfrm>
            <a:off x="1113480" y="2666880"/>
            <a:ext cx="747000" cy="2998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88" name=""/>
          <p:cNvCxnSpPr/>
          <p:nvPr/>
        </p:nvCxnSpPr>
        <p:spPr>
          <a:xfrm>
            <a:off x="1859040" y="2667240"/>
            <a:ext cx="1440" cy="29952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89" name=""/>
          <p:cNvCxnSpPr/>
          <p:nvPr/>
        </p:nvCxnSpPr>
        <p:spPr>
          <a:xfrm>
            <a:off x="1859040" y="2667240"/>
            <a:ext cx="746640" cy="2998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0" name=""/>
          <p:cNvCxnSpPr/>
          <p:nvPr/>
        </p:nvCxnSpPr>
        <p:spPr>
          <a:xfrm>
            <a:off x="2603880" y="2667960"/>
            <a:ext cx="1800" cy="2991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1" name=""/>
          <p:cNvCxnSpPr/>
          <p:nvPr/>
        </p:nvCxnSpPr>
        <p:spPr>
          <a:xfrm flipH="1">
            <a:off x="1859400" y="2667960"/>
            <a:ext cx="74556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2" name=""/>
          <p:cNvCxnSpPr/>
          <p:nvPr/>
        </p:nvCxnSpPr>
        <p:spPr>
          <a:xfrm>
            <a:off x="2603880" y="2667960"/>
            <a:ext cx="746280" cy="29952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3" name=""/>
          <p:cNvCxnSpPr/>
          <p:nvPr/>
        </p:nvCxnSpPr>
        <p:spPr>
          <a:xfrm>
            <a:off x="3348720" y="2668320"/>
            <a:ext cx="1440" cy="29916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94" name=""/>
          <p:cNvCxnSpPr/>
          <p:nvPr/>
        </p:nvCxnSpPr>
        <p:spPr>
          <a:xfrm flipH="1">
            <a:off x="2604600" y="2668320"/>
            <a:ext cx="74520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5" name=""/>
          <p:cNvCxnSpPr/>
          <p:nvPr/>
        </p:nvCxnSpPr>
        <p:spPr>
          <a:xfrm>
            <a:off x="3348720" y="2668320"/>
            <a:ext cx="746640" cy="2998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6" name=""/>
          <p:cNvCxnSpPr/>
          <p:nvPr/>
        </p:nvCxnSpPr>
        <p:spPr>
          <a:xfrm flipH="1">
            <a:off x="3349080" y="2668680"/>
            <a:ext cx="745920" cy="29880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97" name=""/>
          <p:cNvCxnSpPr/>
          <p:nvPr/>
        </p:nvCxnSpPr>
        <p:spPr>
          <a:xfrm>
            <a:off x="4093920" y="2668680"/>
            <a:ext cx="1440" cy="29952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8" name=""/>
          <p:cNvCxnSpPr/>
          <p:nvPr/>
        </p:nvCxnSpPr>
        <p:spPr>
          <a:xfrm flipH="1">
            <a:off x="4094280" y="2669400"/>
            <a:ext cx="74592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199" name=""/>
          <p:cNvCxnSpPr/>
          <p:nvPr/>
        </p:nvCxnSpPr>
        <p:spPr>
          <a:xfrm>
            <a:off x="1123920" y="1773720"/>
            <a:ext cx="1440" cy="29952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0" name=""/>
          <p:cNvCxnSpPr/>
          <p:nvPr/>
        </p:nvCxnSpPr>
        <p:spPr>
          <a:xfrm>
            <a:off x="1123920" y="1773720"/>
            <a:ext cx="747000" cy="29952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1" name=""/>
          <p:cNvCxnSpPr/>
          <p:nvPr/>
        </p:nvCxnSpPr>
        <p:spPr>
          <a:xfrm flipH="1">
            <a:off x="1124280" y="1774080"/>
            <a:ext cx="745920" cy="299160"/>
          </a:xfrm>
          <a:prstGeom prst="straightConnector1">
            <a:avLst/>
          </a:prstGeom>
          <a:ln w="18000">
            <a:solidFill>
              <a:srgbClr val="999999"/>
            </a:solidFill>
            <a:round/>
            <a:tailEnd len="med" type="triangle" w="med"/>
          </a:ln>
        </p:spPr>
      </p:cxnSp>
      <p:cxnSp>
        <p:nvCxnSpPr>
          <p:cNvPr id="202" name=""/>
          <p:cNvCxnSpPr/>
          <p:nvPr/>
        </p:nvCxnSpPr>
        <p:spPr>
          <a:xfrm>
            <a:off x="1869120" y="1774080"/>
            <a:ext cx="1800" cy="29916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3" name=""/>
          <p:cNvCxnSpPr/>
          <p:nvPr/>
        </p:nvCxnSpPr>
        <p:spPr>
          <a:xfrm>
            <a:off x="1869120" y="1774080"/>
            <a:ext cx="746640" cy="29952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4" name=""/>
          <p:cNvCxnSpPr/>
          <p:nvPr/>
        </p:nvCxnSpPr>
        <p:spPr>
          <a:xfrm>
            <a:off x="2614320" y="1774440"/>
            <a:ext cx="1440" cy="2991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5" name=""/>
          <p:cNvCxnSpPr/>
          <p:nvPr/>
        </p:nvCxnSpPr>
        <p:spPr>
          <a:xfrm flipH="1">
            <a:off x="1869840" y="1774440"/>
            <a:ext cx="745560" cy="29880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6" name=""/>
          <p:cNvCxnSpPr/>
          <p:nvPr/>
        </p:nvCxnSpPr>
        <p:spPr>
          <a:xfrm>
            <a:off x="2614320" y="1774440"/>
            <a:ext cx="746640" cy="29952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7" name=""/>
          <p:cNvCxnSpPr/>
          <p:nvPr/>
        </p:nvCxnSpPr>
        <p:spPr>
          <a:xfrm>
            <a:off x="3359160" y="1775160"/>
            <a:ext cx="1800" cy="29880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8" name=""/>
          <p:cNvCxnSpPr/>
          <p:nvPr/>
        </p:nvCxnSpPr>
        <p:spPr>
          <a:xfrm flipH="1">
            <a:off x="2614680" y="1775160"/>
            <a:ext cx="745560" cy="29844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09" name=""/>
          <p:cNvCxnSpPr/>
          <p:nvPr/>
        </p:nvCxnSpPr>
        <p:spPr>
          <a:xfrm>
            <a:off x="3359160" y="1775160"/>
            <a:ext cx="746280" cy="2991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10" name=""/>
          <p:cNvCxnSpPr/>
          <p:nvPr/>
        </p:nvCxnSpPr>
        <p:spPr>
          <a:xfrm flipH="1">
            <a:off x="3359880" y="1775520"/>
            <a:ext cx="745200" cy="29844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11" name=""/>
          <p:cNvCxnSpPr/>
          <p:nvPr/>
        </p:nvCxnSpPr>
        <p:spPr>
          <a:xfrm>
            <a:off x="4104000" y="1775520"/>
            <a:ext cx="1440" cy="298800"/>
          </a:xfrm>
          <a:prstGeom prst="straightConnector1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12" name=""/>
          <p:cNvCxnSpPr/>
          <p:nvPr/>
        </p:nvCxnSpPr>
        <p:spPr>
          <a:xfrm flipH="1">
            <a:off x="4104360" y="1776240"/>
            <a:ext cx="746280" cy="2980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13" name=""/>
          <p:cNvCxnSpPr/>
          <p:nvPr/>
        </p:nvCxnSpPr>
        <p:spPr>
          <a:xfrm>
            <a:off x="4104000" y="1775520"/>
            <a:ext cx="747000" cy="29988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cxnSp>
        <p:nvCxnSpPr>
          <p:cNvPr id="214" name=""/>
          <p:cNvCxnSpPr/>
          <p:nvPr/>
        </p:nvCxnSpPr>
        <p:spPr>
          <a:xfrm>
            <a:off x="4849200" y="1774440"/>
            <a:ext cx="1440" cy="299160"/>
          </a:xfrm>
          <a:prstGeom prst="straightConnector1">
            <a:avLst/>
          </a:prstGeom>
          <a:ln w="0">
            <a:solidFill>
              <a:srgbClr val="999999"/>
            </a:solidFill>
            <a:tailEnd len="med" type="triangle" w="med"/>
          </a:ln>
        </p:spPr>
      </p:cxnSp>
      <p:sp>
        <p:nvSpPr>
          <p:cNvPr id="215" name=""/>
          <p:cNvSpPr/>
          <p:nvPr/>
        </p:nvSpPr>
        <p:spPr>
          <a:xfrm>
            <a:off x="1881360" y="1641600"/>
            <a:ext cx="57276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2791440" y="3638880"/>
            <a:ext cx="57276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2791440" y="2538360"/>
            <a:ext cx="57276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3613320" y="2708280"/>
            <a:ext cx="57276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4104000" y="1686960"/>
            <a:ext cx="57312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1881360" y="3643920"/>
            <a:ext cx="57276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1219680" y="1517040"/>
            <a:ext cx="57276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2708640" y="1602360"/>
            <a:ext cx="57312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3364920" y="1640160"/>
            <a:ext cx="573120" cy="4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4" name=""/>
          <p:cNvCxnSpPr/>
          <p:nvPr/>
        </p:nvCxnSpPr>
        <p:spPr>
          <a:xfrm>
            <a:off x="2620440" y="4462200"/>
            <a:ext cx="6120" cy="54468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25" name=""/>
          <p:cNvSpPr/>
          <p:nvPr/>
        </p:nvSpPr>
        <p:spPr>
          <a:xfrm>
            <a:off x="1817640" y="2580840"/>
            <a:ext cx="57276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1157400" y="6505200"/>
            <a:ext cx="9981360" cy="31536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467886"/>
                </a:solidFill>
                <a:uFillTx/>
                <a:latin typeface="Arial"/>
                <a:hlinkClick r:id="rId4"/>
              </a:rPr>
              <a:t>https://www.springerprofessional.de/neuro-symbolic-architecture-for-experiential-learning-in-discret/20008336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4286160" y="4459680"/>
            <a:ext cx="1756080" cy="47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“</a:t>
            </a:r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System 1”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6031080" y="4460400"/>
            <a:ext cx="175572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“</a:t>
            </a:r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System 2”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7507080" y="1684800"/>
            <a:ext cx="57276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9222840" y="3424320"/>
            <a:ext cx="57276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8954640" y="2623680"/>
            <a:ext cx="57312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9528480" y="2325600"/>
            <a:ext cx="57276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1.0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8316000" y="3442680"/>
            <a:ext cx="57312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6845400" y="1687680"/>
            <a:ext cx="57276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334000" y="1687680"/>
            <a:ext cx="57312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8990640" y="1683720"/>
            <a:ext cx="5731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0" y="360"/>
            <a:ext cx="121914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  <a:ea typeface="Arial Unicode MS"/>
              </a:rPr>
              <a:t>Functional equivalence of  tensor and graph (symbolic) models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6399000" y="2805480"/>
            <a:ext cx="43599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strokes   ,   letters   words  and   phrases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41" name=""/>
          <p:cNvGrpSpPr/>
          <p:nvPr/>
        </p:nvGrpSpPr>
        <p:grpSpPr>
          <a:xfrm>
            <a:off x="6581520" y="1623960"/>
            <a:ext cx="4094280" cy="3673440"/>
            <a:chOff x="6581520" y="1623960"/>
            <a:chExt cx="4094280" cy="3673440"/>
          </a:xfrm>
        </p:grpSpPr>
        <p:sp>
          <p:nvSpPr>
            <p:cNvPr id="242" name=""/>
            <p:cNvSpPr/>
            <p:nvPr/>
          </p:nvSpPr>
          <p:spPr>
            <a:xfrm>
              <a:off x="6849360" y="1623960"/>
              <a:ext cx="3826440" cy="345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Strokes, letters, words and phrases 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43" name=""/>
            <p:cNvSpPr/>
            <p:nvPr/>
          </p:nvSpPr>
          <p:spPr>
            <a:xfrm>
              <a:off x="7857000" y="3834360"/>
              <a:ext cx="2059920" cy="345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w     o     r     d     s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44" name=""/>
            <p:cNvSpPr/>
            <p:nvPr/>
          </p:nvSpPr>
          <p:spPr>
            <a:xfrm>
              <a:off x="7335000" y="4951800"/>
              <a:ext cx="1513800" cy="345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\                   /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45" name=""/>
            <p:cNvSpPr/>
            <p:nvPr/>
          </p:nvSpPr>
          <p:spPr>
            <a:xfrm flipV="1">
              <a:off x="7928280" y="1936440"/>
              <a:ext cx="236520" cy="9572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46" name=""/>
            <p:cNvSpPr/>
            <p:nvPr/>
          </p:nvSpPr>
          <p:spPr>
            <a:xfrm flipV="1">
              <a:off x="7092720" y="1948320"/>
              <a:ext cx="174240" cy="9190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47" name=""/>
            <p:cNvSpPr/>
            <p:nvPr/>
          </p:nvSpPr>
          <p:spPr>
            <a:xfrm flipH="1" flipV="1">
              <a:off x="9972360" y="2007360"/>
              <a:ext cx="59040" cy="7797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48" name=""/>
            <p:cNvSpPr/>
            <p:nvPr/>
          </p:nvSpPr>
          <p:spPr>
            <a:xfrm flipH="1" flipV="1">
              <a:off x="8802720" y="1936440"/>
              <a:ext cx="47160" cy="8978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49" name=""/>
            <p:cNvSpPr/>
            <p:nvPr/>
          </p:nvSpPr>
          <p:spPr>
            <a:xfrm flipV="1">
              <a:off x="9369720" y="1983240"/>
              <a:ext cx="141840" cy="8510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0" name=""/>
            <p:cNvSpPr/>
            <p:nvPr/>
          </p:nvSpPr>
          <p:spPr>
            <a:xfrm flipV="1">
              <a:off x="7999200" y="3094200"/>
              <a:ext cx="519840" cy="7916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1" name=""/>
            <p:cNvSpPr/>
            <p:nvPr/>
          </p:nvSpPr>
          <p:spPr>
            <a:xfrm flipV="1">
              <a:off x="7467840" y="1948320"/>
              <a:ext cx="259560" cy="9806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2" name=""/>
            <p:cNvSpPr/>
            <p:nvPr/>
          </p:nvSpPr>
          <p:spPr>
            <a:xfrm flipV="1">
              <a:off x="7471440" y="1972080"/>
              <a:ext cx="1000440" cy="965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3" name=""/>
            <p:cNvSpPr/>
            <p:nvPr/>
          </p:nvSpPr>
          <p:spPr>
            <a:xfrm flipV="1">
              <a:off x="8519040" y="3106080"/>
              <a:ext cx="165600" cy="80352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4" name=""/>
            <p:cNvSpPr/>
            <p:nvPr/>
          </p:nvSpPr>
          <p:spPr>
            <a:xfrm flipH="1" flipV="1">
              <a:off x="8802720" y="3141720"/>
              <a:ext cx="59040" cy="7797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5" name=""/>
            <p:cNvSpPr/>
            <p:nvPr/>
          </p:nvSpPr>
          <p:spPr>
            <a:xfrm flipH="1" flipV="1">
              <a:off x="8897040" y="3129840"/>
              <a:ext cx="413640" cy="767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6" name=""/>
            <p:cNvSpPr/>
            <p:nvPr/>
          </p:nvSpPr>
          <p:spPr>
            <a:xfrm flipH="1" flipV="1">
              <a:off x="8906400" y="3139200"/>
              <a:ext cx="413640" cy="767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7" name=""/>
            <p:cNvSpPr/>
            <p:nvPr/>
          </p:nvSpPr>
          <p:spPr>
            <a:xfrm flipH="1" flipV="1">
              <a:off x="9027000" y="3141720"/>
              <a:ext cx="673560" cy="767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8" name=""/>
            <p:cNvSpPr/>
            <p:nvPr/>
          </p:nvSpPr>
          <p:spPr>
            <a:xfrm flipV="1">
              <a:off x="9709920" y="3106080"/>
              <a:ext cx="805680" cy="812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9" name=""/>
            <p:cNvSpPr/>
            <p:nvPr/>
          </p:nvSpPr>
          <p:spPr>
            <a:xfrm flipV="1">
              <a:off x="9700920" y="3115080"/>
              <a:ext cx="805680" cy="812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0" name=""/>
            <p:cNvSpPr/>
            <p:nvPr/>
          </p:nvSpPr>
          <p:spPr>
            <a:xfrm flipV="1">
              <a:off x="9700920" y="3117960"/>
              <a:ext cx="613800" cy="8100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1" name=""/>
            <p:cNvSpPr/>
            <p:nvPr/>
          </p:nvSpPr>
          <p:spPr>
            <a:xfrm flipV="1">
              <a:off x="9692280" y="3126960"/>
              <a:ext cx="613800" cy="8100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2" name=""/>
            <p:cNvSpPr/>
            <p:nvPr/>
          </p:nvSpPr>
          <p:spPr>
            <a:xfrm flipH="1" flipV="1">
              <a:off x="8247240" y="3094200"/>
              <a:ext cx="1445040" cy="8427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3" name=""/>
            <p:cNvSpPr/>
            <p:nvPr/>
          </p:nvSpPr>
          <p:spPr>
            <a:xfrm flipH="1" flipV="1">
              <a:off x="7184160" y="3070800"/>
              <a:ext cx="2508120" cy="86616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4" name=""/>
            <p:cNvSpPr/>
            <p:nvPr/>
          </p:nvSpPr>
          <p:spPr>
            <a:xfrm flipH="1" flipV="1">
              <a:off x="6581520" y="3106080"/>
              <a:ext cx="3110760" cy="8308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5" name=""/>
            <p:cNvSpPr/>
            <p:nvPr/>
          </p:nvSpPr>
          <p:spPr>
            <a:xfrm flipV="1">
              <a:off x="7529400" y="4110480"/>
              <a:ext cx="422640" cy="91332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6" name=""/>
            <p:cNvSpPr/>
            <p:nvPr/>
          </p:nvSpPr>
          <p:spPr>
            <a:xfrm flipH="1" flipV="1">
              <a:off x="7987680" y="4123080"/>
              <a:ext cx="647640" cy="98928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7" name=""/>
            <p:cNvSpPr/>
            <p:nvPr/>
          </p:nvSpPr>
          <p:spPr>
            <a:xfrm flipV="1">
              <a:off x="7529400" y="4129560"/>
              <a:ext cx="551880" cy="89424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8" name=""/>
            <p:cNvSpPr/>
            <p:nvPr/>
          </p:nvSpPr>
          <p:spPr>
            <a:xfrm flipH="1" flipV="1">
              <a:off x="8106840" y="4113360"/>
              <a:ext cx="537840" cy="1008000"/>
            </a:xfrm>
            <a:prstGeom prst="line">
              <a:avLst/>
            </a:prstGeom>
            <a:ln w="0">
              <a:solidFill>
                <a:srgbClr val="3465a4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69" name=""/>
          <p:cNvGrpSpPr/>
          <p:nvPr/>
        </p:nvGrpSpPr>
        <p:grpSpPr>
          <a:xfrm>
            <a:off x="1200240" y="1732680"/>
            <a:ext cx="4008240" cy="3685680"/>
            <a:chOff x="1200240" y="1732680"/>
            <a:chExt cx="4008240" cy="3685680"/>
          </a:xfrm>
        </p:grpSpPr>
        <p:sp>
          <p:nvSpPr>
            <p:cNvPr id="270" name=""/>
            <p:cNvSpPr/>
            <p:nvPr/>
          </p:nvSpPr>
          <p:spPr>
            <a:xfrm flipV="1">
              <a:off x="1200240" y="1732680"/>
              <a:ext cx="3941280" cy="936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5640" bIns="-3564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1" name=""/>
            <p:cNvSpPr/>
            <p:nvPr/>
          </p:nvSpPr>
          <p:spPr>
            <a:xfrm>
              <a:off x="3884760" y="1806120"/>
              <a:ext cx="1323720" cy="345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 </a:t>
              </a: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Sentences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2" name=""/>
            <p:cNvSpPr/>
            <p:nvPr/>
          </p:nvSpPr>
          <p:spPr>
            <a:xfrm flipV="1">
              <a:off x="1436400" y="1751400"/>
              <a:ext cx="1389240" cy="296784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3" name=""/>
            <p:cNvSpPr/>
            <p:nvPr/>
          </p:nvSpPr>
          <p:spPr>
            <a:xfrm>
              <a:off x="1668960" y="1890720"/>
              <a:ext cx="899640" cy="345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 </a:t>
              </a: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Words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4" name=""/>
            <p:cNvSpPr/>
            <p:nvPr/>
          </p:nvSpPr>
          <p:spPr>
            <a:xfrm flipH="1" flipV="1">
              <a:off x="2069640" y="3414960"/>
              <a:ext cx="2873160" cy="166320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5" name=""/>
            <p:cNvSpPr/>
            <p:nvPr/>
          </p:nvSpPr>
          <p:spPr>
            <a:xfrm>
              <a:off x="2094480" y="3171960"/>
              <a:ext cx="942120" cy="345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 </a:t>
              </a: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Letters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6" name=""/>
            <p:cNvSpPr/>
            <p:nvPr/>
          </p:nvSpPr>
          <p:spPr>
            <a:xfrm flipV="1">
              <a:off x="2466720" y="4369320"/>
              <a:ext cx="1266480" cy="104904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7" name=""/>
            <p:cNvSpPr/>
            <p:nvPr/>
          </p:nvSpPr>
          <p:spPr>
            <a:xfrm>
              <a:off x="3305160" y="4665240"/>
              <a:ext cx="1018440" cy="345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 </a:t>
              </a: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Arial"/>
                </a:rPr>
                <a:t>Strokes</a:t>
              </a: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78" name=""/>
          <p:cNvSpPr/>
          <p:nvPr/>
        </p:nvSpPr>
        <p:spPr>
          <a:xfrm>
            <a:off x="1369800" y="5979600"/>
            <a:ext cx="96454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Pedro Domingos, Tensor Logic: The Language of AI </a:t>
            </a:r>
            <a:r>
              <a:rPr b="0" lang="en-US" sz="2000" strike="noStrike" u="none">
                <a:solidFill>
                  <a:srgbClr val="467886"/>
                </a:solidFill>
                <a:uFillTx/>
                <a:latin typeface="Arial"/>
                <a:hlinkClick r:id="rId1"/>
              </a:rPr>
              <a:t>https://arxiv.org/pdf/2510.12269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0" y="360"/>
            <a:ext cx="121914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  <a:ea typeface="Arial Unicode MS"/>
              </a:rPr>
              <a:t>Functional equivalence of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  <a:ea typeface="PingFang SC"/>
              </a:rPr>
              <a:t> tensor and (symbolic) graph models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1369800" y="5979600"/>
            <a:ext cx="96454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Pedro Domingos, Tensor Logic: The Language of AI </a:t>
            </a:r>
            <a:r>
              <a:rPr b="0" lang="en-US" sz="2000" strike="noStrike" u="none">
                <a:solidFill>
                  <a:srgbClr val="467886"/>
                </a:solidFill>
                <a:uFillTx/>
                <a:latin typeface="Arial"/>
                <a:hlinkClick r:id="rId1"/>
              </a:rPr>
              <a:t>https://arxiv.org/pdf/2510.12269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 flipV="1">
            <a:off x="1701720" y="2871720"/>
            <a:ext cx="360" cy="18288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 flipV="1">
            <a:off x="1701720" y="4700520"/>
            <a:ext cx="2286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3364200" y="4709520"/>
            <a:ext cx="119664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Subject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1359000" y="2436480"/>
            <a:ext cx="133200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Property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2487240" y="4389840"/>
            <a:ext cx="860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horse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1377720" y="3460320"/>
            <a:ext cx="1142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striped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 flipV="1">
            <a:off x="4905720" y="2872080"/>
            <a:ext cx="360" cy="18288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 flipV="1">
            <a:off x="4905720" y="4700880"/>
            <a:ext cx="2286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6568200" y="4709880"/>
            <a:ext cx="119664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Subject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4563000" y="2436840"/>
            <a:ext cx="133200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Property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5691240" y="4390200"/>
            <a:ext cx="860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horse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4581720" y="3460680"/>
            <a:ext cx="1142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striped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 flipV="1">
            <a:off x="8109720" y="2872440"/>
            <a:ext cx="360" cy="18288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 flipV="1">
            <a:off x="8109720" y="4701240"/>
            <a:ext cx="2286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"/>
          <p:cNvSpPr/>
          <p:nvPr/>
        </p:nvSpPr>
        <p:spPr>
          <a:xfrm>
            <a:off x="9772200" y="4710240"/>
            <a:ext cx="119664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Subject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7767000" y="2437200"/>
            <a:ext cx="133200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Property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8895240" y="4390560"/>
            <a:ext cx="860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horse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7785720" y="3389040"/>
            <a:ext cx="1142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striped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8635320" y="3155760"/>
            <a:ext cx="1811880" cy="130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9573120" y="3125520"/>
            <a:ext cx="913680" cy="1370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3"/>
          <a:stretch/>
        </p:blipFill>
        <p:spPr>
          <a:xfrm>
            <a:off x="5503680" y="3155760"/>
            <a:ext cx="1811880" cy="130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4" name=""/>
          <p:cNvSpPr/>
          <p:nvPr/>
        </p:nvSpPr>
        <p:spPr>
          <a:xfrm>
            <a:off x="6441480" y="3125520"/>
            <a:ext cx="913680" cy="1370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4"/>
          <a:stretch/>
        </p:blipFill>
        <p:spPr>
          <a:xfrm>
            <a:off x="2300040" y="3155760"/>
            <a:ext cx="1811880" cy="130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6" name=""/>
          <p:cNvSpPr/>
          <p:nvPr/>
        </p:nvSpPr>
        <p:spPr>
          <a:xfrm>
            <a:off x="3237840" y="3125520"/>
            <a:ext cx="913680" cy="1370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8106120" y="1478520"/>
            <a:ext cx="24606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666666"/>
                </a:solidFill>
                <a:uFillTx/>
                <a:latin typeface="Arial"/>
              </a:rPr>
              <a:t>Boolean Tensor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(Boolean Logic)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8737560" y="3366720"/>
            <a:ext cx="112824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“</a:t>
            </a: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False”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5569560" y="3403080"/>
            <a:ext cx="95112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~0.01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4758480" y="1478880"/>
            <a:ext cx="292356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666666"/>
                </a:solidFill>
                <a:uFillTx/>
                <a:latin typeface="Arial"/>
              </a:rPr>
              <a:t>Numerical Tensor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(ANN/Bayesian Logic)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1482840" y="1479240"/>
            <a:ext cx="291816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666666"/>
                </a:solidFill>
                <a:uFillTx/>
                <a:latin typeface="Arial"/>
              </a:rPr>
              <a:t>Truth-Value Tensor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trike="noStrike" u="none">
                <a:solidFill>
                  <a:srgbClr val="666666"/>
                </a:solidFill>
                <a:uFillTx/>
                <a:latin typeface="Arial"/>
              </a:rPr>
              <a:t>(NARS/PLN)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2614680" y="3196440"/>
            <a:ext cx="179892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0.0123456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=750/60750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5"/>
          <a:stretch/>
        </p:blipFill>
        <p:spPr>
          <a:xfrm>
            <a:off x="2580120" y="4894920"/>
            <a:ext cx="450360" cy="45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4" name=""/>
          <p:cNvSpPr/>
          <p:nvPr/>
        </p:nvSpPr>
        <p:spPr>
          <a:xfrm>
            <a:off x="2314080" y="5260320"/>
            <a:ext cx="113112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808080"/>
                </a:solidFill>
                <a:uFillTx/>
                <a:latin typeface="Arial"/>
              </a:rPr>
              <a:t>Life-long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808080"/>
                </a:solidFill>
                <a:uFillTx/>
                <a:latin typeface="Arial"/>
              </a:rPr>
              <a:t>learning?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1609200" y="1132200"/>
            <a:ext cx="9143280" cy="47998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2852280" y="1093680"/>
            <a:ext cx="6322680" cy="3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US" sz="2000" strike="noStrike" u="none">
                <a:solidFill>
                  <a:srgbClr val="158466"/>
                </a:solidFill>
                <a:uFillTx/>
                <a:latin typeface="Arial"/>
              </a:rPr>
              <a:t>Psyche = Operating system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"/>
          <p:cNvSpPr/>
          <p:nvPr/>
        </p:nvSpPr>
        <p:spPr>
          <a:xfrm>
            <a:off x="4642200" y="3092400"/>
            <a:ext cx="3102480" cy="240588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7902000" y="3092400"/>
            <a:ext cx="2393280" cy="240588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2066400" y="3092400"/>
            <a:ext cx="2405880" cy="240588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4773600" y="3474720"/>
            <a:ext cx="1370880" cy="193896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253200" y="3474720"/>
            <a:ext cx="1367280" cy="193896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2980800" y="3474720"/>
            <a:ext cx="1370880" cy="193896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8010000" y="3474720"/>
            <a:ext cx="1370880" cy="193896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2032200" y="3092400"/>
            <a:ext cx="252072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(past)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4919400" y="3092400"/>
            <a:ext cx="263556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(present)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7857000" y="3092400"/>
            <a:ext cx="252216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(future)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8" name=""/>
          <p:cNvSpPr/>
          <p:nvPr/>
        </p:nvSpPr>
        <p:spPr>
          <a:xfrm>
            <a:off x="3078000" y="3438720"/>
            <a:ext cx="12121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Reality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(“fact”)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t-1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6328800" y="3438720"/>
            <a:ext cx="122328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Reality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(“fact”)  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t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>
            <a:off x="4804200" y="3438720"/>
            <a:ext cx="12427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Expectation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(“plan”)  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t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8082000" y="3438720"/>
            <a:ext cx="127728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Expectation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(“plan”)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t+1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3124800" y="3928680"/>
            <a:ext cx="1142280" cy="43092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3125160" y="4428000"/>
            <a:ext cx="1141920" cy="43092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3125160" y="4933800"/>
            <a:ext cx="1141920" cy="43092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881600" y="3928680"/>
            <a:ext cx="1142280" cy="43092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Ощущения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4881960" y="4428000"/>
            <a:ext cx="1141920" cy="43092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Потребности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x’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>
            <a:off x="4881960" y="4933800"/>
            <a:ext cx="1141920" cy="43092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Действия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881960" y="3929040"/>
            <a:ext cx="1142280" cy="43092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9" name=""/>
          <p:cNvSpPr/>
          <p:nvPr/>
        </p:nvSpPr>
        <p:spPr>
          <a:xfrm>
            <a:off x="4882320" y="4428360"/>
            <a:ext cx="1141920" cy="43092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0" name=""/>
          <p:cNvSpPr/>
          <p:nvPr/>
        </p:nvSpPr>
        <p:spPr>
          <a:xfrm>
            <a:off x="4882320" y="4934160"/>
            <a:ext cx="1141920" cy="43092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6357600" y="3928680"/>
            <a:ext cx="1142280" cy="43092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6357960" y="4428000"/>
            <a:ext cx="1141920" cy="43092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6357960" y="4933800"/>
            <a:ext cx="1141920" cy="43092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8118000" y="3928680"/>
            <a:ext cx="1142280" cy="43092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8118360" y="4428000"/>
            <a:ext cx="1141920" cy="43092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8118360" y="4933800"/>
            <a:ext cx="1141920" cy="43092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4293000" y="5149800"/>
            <a:ext cx="565200" cy="685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365000" y="4393800"/>
            <a:ext cx="408960" cy="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-63360" bIns="-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 flipV="1">
            <a:off x="7070400" y="5414400"/>
            <a:ext cx="360" cy="4114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1837800" y="1589400"/>
            <a:ext cx="8686080" cy="9136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3768480" y="1596240"/>
            <a:ext cx="45327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Intelligence = Decision making system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1837800" y="2710080"/>
            <a:ext cx="8686080" cy="28368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2743200" y="2710080"/>
            <a:ext cx="71157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Space of states and episodic memory (“precedents”)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7524000" y="5144760"/>
            <a:ext cx="565200" cy="685800"/>
          </a:xfrm>
          <a:prstGeom prst="line">
            <a:avLst/>
          </a:prstGeom>
          <a:ln cap="rnd" w="36720">
            <a:solidFill>
              <a:srgbClr val="00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7632000" y="4388760"/>
            <a:ext cx="414000" cy="360"/>
          </a:xfrm>
          <a:prstGeom prst="line">
            <a:avLst/>
          </a:prstGeom>
          <a:ln cap="rnd" w="36720">
            <a:solidFill>
              <a:srgbClr val="00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-63360" bIns="-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1837800" y="1846080"/>
            <a:ext cx="868608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Models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(“invariants”) of states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with utilities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and probabilities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P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of transitions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τ∈{-Τ,-1}​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,s’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0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) = L(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x</a:t>
            </a:r>
            <a:r>
              <a:rPr b="0" i="1" lang="ru-RU" sz="16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(s’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E(a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))       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s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),P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 flipV="1">
            <a:off x="4582800" y="2481840"/>
            <a:ext cx="360" cy="2286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4595400" y="2467800"/>
            <a:ext cx="19800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Experiential learning 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7007400" y="2468160"/>
            <a:ext cx="19526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Decision making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6994800" y="2490840"/>
            <a:ext cx="360" cy="2286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>
            <a:off x="8229600" y="587160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x</a:t>
            </a:r>
            <a:r>
              <a:rPr b="0" i="1" lang="ru-RU" sz="8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</a:t>
            </a: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8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—</a:t>
            </a: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 “motivation vector”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i="1" lang="en-US" sz="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V. F. Petrenko and A. P. Suprun, “Goal oriented systems, evolution, and the subjective aspect in systemology,” Tr. Inst. Sistem. Analiza RAN 62 (1) (2012)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6181560" y="5826240"/>
            <a:ext cx="1134000" cy="3456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Sensors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3" name=""/>
          <p:cNvSpPr/>
          <p:nvPr/>
        </p:nvSpPr>
        <p:spPr>
          <a:xfrm>
            <a:off x="4655520" y="5826240"/>
            <a:ext cx="1296720" cy="3456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Actuators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3781440" y="5571360"/>
            <a:ext cx="10058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Decisions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5927760" y="5547960"/>
            <a:ext cx="118584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Perceptions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6" name="Заголовок 2"/>
          <p:cNvSpPr/>
          <p:nvPr/>
        </p:nvSpPr>
        <p:spPr>
          <a:xfrm>
            <a:off x="-360" y="720"/>
            <a:ext cx="1218924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Computational Concept and Cognitive Architecture of  Artificial Psyche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1139760" y="5617440"/>
            <a:ext cx="25927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Anton Kolonin &amp; Vladimir Kryukov,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Computational Concept of the Psyche,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Neuroinformatics-2025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467886"/>
                </a:solidFill>
                <a:uFillTx/>
                <a:latin typeface="Arial"/>
                <a:hlinkClick r:id="rId1"/>
              </a:rPr>
              <a:t>https://arxiv.org/pdf/2509.07009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552600" y="914400"/>
            <a:ext cx="11177280" cy="553824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1609200" y="1132200"/>
            <a:ext cx="9143280" cy="47998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2852280" y="1093680"/>
            <a:ext cx="6322680" cy="3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US" sz="2000" strike="noStrike" u="none">
                <a:solidFill>
                  <a:srgbClr val="158466"/>
                </a:solidFill>
                <a:uFillTx/>
                <a:latin typeface="Arial"/>
              </a:rPr>
              <a:t>Psyche = Operating system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4642200" y="3092400"/>
            <a:ext cx="3102480" cy="240588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7902000" y="3092400"/>
            <a:ext cx="2393280" cy="240588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2066400" y="3092400"/>
            <a:ext cx="2405880" cy="240588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773600" y="3474720"/>
            <a:ext cx="1370880" cy="193896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6253200" y="3474720"/>
            <a:ext cx="1367280" cy="193896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2980800" y="3474720"/>
            <a:ext cx="1370880" cy="193896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8010000" y="3474720"/>
            <a:ext cx="1370880" cy="1938960"/>
          </a:xfrm>
          <a:prstGeom prst="rect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2032200" y="3092400"/>
            <a:ext cx="252072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(past)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4919400" y="3092400"/>
            <a:ext cx="263556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(present)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7857000" y="3092400"/>
            <a:ext cx="252216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State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</a:rPr>
              <a:t> 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 (future)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3078000" y="3438720"/>
            <a:ext cx="12121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Reality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(“fact”)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t-1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6328800" y="3438720"/>
            <a:ext cx="122328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Reality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(“fact”)  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t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4804200" y="3438720"/>
            <a:ext cx="124272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Expectation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(“plan”)  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t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>
            <a:off x="8082000" y="3438720"/>
            <a:ext cx="127728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Expectation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(“plan”)  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t+1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5" name=""/>
          <p:cNvSpPr/>
          <p:nvPr/>
        </p:nvSpPr>
        <p:spPr>
          <a:xfrm>
            <a:off x="3124800" y="3928680"/>
            <a:ext cx="1142280" cy="43092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3125160" y="4428000"/>
            <a:ext cx="1141920" cy="43092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7" name=""/>
          <p:cNvSpPr/>
          <p:nvPr/>
        </p:nvSpPr>
        <p:spPr>
          <a:xfrm>
            <a:off x="3125160" y="4933800"/>
            <a:ext cx="1141920" cy="43092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t-1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4881600" y="3928680"/>
            <a:ext cx="1142280" cy="43092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Ощущения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881960" y="4428000"/>
            <a:ext cx="1141920" cy="43092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Потребности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x’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0" name=""/>
          <p:cNvSpPr/>
          <p:nvPr/>
        </p:nvSpPr>
        <p:spPr>
          <a:xfrm>
            <a:off x="4881960" y="4933800"/>
            <a:ext cx="1141920" cy="430920"/>
          </a:xfrm>
          <a:prstGeom prst="rect">
            <a:avLst/>
          </a:pr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Действия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1" name=""/>
          <p:cNvSpPr/>
          <p:nvPr/>
        </p:nvSpPr>
        <p:spPr>
          <a:xfrm>
            <a:off x="4881960" y="3929040"/>
            <a:ext cx="1142280" cy="43092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4882320" y="4428360"/>
            <a:ext cx="1141920" cy="43092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4882320" y="4934160"/>
            <a:ext cx="1141920" cy="43092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6357600" y="3928680"/>
            <a:ext cx="1142280" cy="43092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6357960" y="4428000"/>
            <a:ext cx="1141920" cy="43092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6357960" y="4933800"/>
            <a:ext cx="1141920" cy="43092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8118000" y="3928680"/>
            <a:ext cx="1142280" cy="430920"/>
          </a:xfrm>
          <a:prstGeom prst="rect">
            <a:avLst/>
          </a:prstGeom>
          <a:solidFill>
            <a:srgbClr val="ffd8c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Sensations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f’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8118360" y="4428000"/>
            <a:ext cx="1141920" cy="43092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Needs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y’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8118360" y="4933800"/>
            <a:ext cx="1141920" cy="430920"/>
          </a:xfrm>
          <a:prstGeom prst="rect">
            <a:avLst/>
          </a:prstGeom>
          <a:solidFill>
            <a:srgbClr val="ffb66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Actions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a’</a:t>
            </a:r>
            <a:r>
              <a:rPr b="0" i="1" lang="en-US" sz="1200" strike="noStrike" u="none" baseline="-8000">
                <a:solidFill>
                  <a:srgbClr val="000000"/>
                </a:solidFill>
                <a:uFillTx/>
                <a:latin typeface="Arial"/>
              </a:rPr>
              <a:t>t+1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4293000" y="5149800"/>
            <a:ext cx="565200" cy="685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4365000" y="4393800"/>
            <a:ext cx="408960" cy="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-63360" bIns="-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 flipV="1">
            <a:off x="7070400" y="5414400"/>
            <a:ext cx="360" cy="4114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1837800" y="1589400"/>
            <a:ext cx="8686080" cy="9136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768480" y="1596240"/>
            <a:ext cx="45327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Intelligence = Decision making system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1837800" y="2710080"/>
            <a:ext cx="8686080" cy="28368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2743200" y="2710080"/>
            <a:ext cx="71157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Space of states and episodic memory (“precedents”)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7524000" y="5144760"/>
            <a:ext cx="565200" cy="685800"/>
          </a:xfrm>
          <a:prstGeom prst="line">
            <a:avLst/>
          </a:prstGeom>
          <a:ln cap="rnd" w="36720">
            <a:solidFill>
              <a:srgbClr val="00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8" name=""/>
          <p:cNvSpPr/>
          <p:nvPr/>
        </p:nvSpPr>
        <p:spPr>
          <a:xfrm>
            <a:off x="7632000" y="4388760"/>
            <a:ext cx="414000" cy="360"/>
          </a:xfrm>
          <a:prstGeom prst="line">
            <a:avLst/>
          </a:prstGeom>
          <a:ln cap="rnd" w="36720">
            <a:solidFill>
              <a:srgbClr val="00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-63360" bIns="-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1837800" y="1846080"/>
            <a:ext cx="868608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Models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s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(“invariants”) of states</a:t>
            </a:r>
            <a:r>
              <a:rPr b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with utilities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and probabilities 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P</a:t>
            </a: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 of transitions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τ∈{-Τ,-1}​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,s’</a:t>
            </a:r>
            <a:r>
              <a:rPr b="0" i="1" lang="en-US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0</a:t>
            </a:r>
            <a:r>
              <a:rPr b="0" i="1" lang="en-US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) = L(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x</a:t>
            </a:r>
            <a:r>
              <a:rPr b="0" i="1" lang="ru-RU" sz="16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y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(s’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- 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 E(a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t-1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))       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=argmax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s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(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U({s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),P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({s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}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PingFang SC"/>
              </a:rPr>
              <a:t>τ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∈{t-Τ,t-1}​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,s’</a:t>
            </a:r>
            <a:r>
              <a:rPr b="0" i="1" lang="ru-RU" sz="16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))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1837800" y="1027080"/>
            <a:ext cx="1961280" cy="456480"/>
          </a:xfrm>
          <a:prstGeom prst="wedgeRoundRectCallout">
            <a:avLst>
              <a:gd name="adj1" fmla="val 138990"/>
              <a:gd name="adj2" fmla="val 203814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Energy-efficiency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of a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1247400" y="1494000"/>
            <a:ext cx="1347480" cy="456480"/>
          </a:xfrm>
          <a:prstGeom prst="wedgeRoundRectCallout">
            <a:avLst>
              <a:gd name="adj1" fmla="val 212328"/>
              <a:gd name="adj2" fmla="val 111444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Predictability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of 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1245600" y="2635200"/>
            <a:ext cx="1505880" cy="456480"/>
          </a:xfrm>
          <a:prstGeom prst="wedgeRoundRectCallout">
            <a:avLst>
              <a:gd name="adj1" fmla="val 139009"/>
              <a:gd name="adj2" fmla="val -103106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Satisfaction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of y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 flipV="1">
            <a:off x="4582800" y="2481840"/>
            <a:ext cx="360" cy="2286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4595400" y="2467800"/>
            <a:ext cx="19800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Experiential learning 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5" name=""/>
          <p:cNvSpPr/>
          <p:nvPr/>
        </p:nvSpPr>
        <p:spPr>
          <a:xfrm>
            <a:off x="7007400" y="2468160"/>
            <a:ext cx="19526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Decision making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6994800" y="2490840"/>
            <a:ext cx="360" cy="2286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9175680" y="1036800"/>
            <a:ext cx="1805400" cy="456480"/>
          </a:xfrm>
          <a:prstGeom prst="wedgeRoundRectCallout">
            <a:avLst>
              <a:gd name="adj1" fmla="val -176800"/>
              <a:gd name="adj2" fmla="val 207430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Optimal decision and expectation of </a:t>
            </a: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9705600" y="1553400"/>
            <a:ext cx="1455480" cy="456480"/>
          </a:xfrm>
          <a:prstGeom prst="wedgeRoundRectCallout">
            <a:avLst>
              <a:gd name="adj1" fmla="val -173699"/>
              <a:gd name="adj2" fmla="val 86819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Expected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utility of </a:t>
            </a: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9859680" y="2431800"/>
            <a:ext cx="1121400" cy="456480"/>
          </a:xfrm>
          <a:prstGeom prst="wedgeRoundRectCallout">
            <a:avLst>
              <a:gd name="adj1" fmla="val -108976"/>
              <a:gd name="adj2" fmla="val -48981"/>
              <a:gd name="adj3" fmla="val 16667"/>
            </a:avLst>
          </a:prstGeom>
          <a:solidFill>
            <a:srgbClr val="ffffd7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Expected probability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uFillTx/>
                <a:latin typeface="Arial"/>
              </a:rPr>
              <a:t>of </a:t>
            </a:r>
            <a:r>
              <a:rPr b="0" i="1" lang="en-US" sz="12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8229600" y="587160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x</a:t>
            </a:r>
            <a:r>
              <a:rPr b="0" i="1" lang="ru-RU" sz="800" strike="noStrike" u="none">
                <a:solidFill>
                  <a:srgbClr val="001d35"/>
                </a:solidFill>
                <a:uFillTx/>
                <a:latin typeface="Arial"/>
                <a:ea typeface="Gungsuh"/>
              </a:rPr>
              <a:t>⋅</a:t>
            </a: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y</a:t>
            </a:r>
            <a:r>
              <a:rPr b="0" i="1" lang="ru-RU" sz="800" strike="noStrike" u="none" baseline="-8000">
                <a:solidFill>
                  <a:srgbClr val="000000"/>
                </a:solidFill>
                <a:uFillTx/>
                <a:latin typeface="Arial"/>
                <a:ea typeface="Songti SC"/>
              </a:rPr>
              <a:t>t —</a:t>
            </a:r>
            <a:r>
              <a:rPr b="0" i="1" lang="ru-RU" sz="800" strike="noStrike" u="none">
                <a:solidFill>
                  <a:srgbClr val="000000"/>
                </a:solidFill>
                <a:uFillTx/>
                <a:latin typeface="Arial"/>
                <a:ea typeface="Songti SC"/>
              </a:rPr>
              <a:t> “motivation vector”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355680"/>
                <a:tab algn="l" pos="711360"/>
                <a:tab algn="l" pos="1066680"/>
                <a:tab algn="l" pos="1422360"/>
                <a:tab algn="l" pos="1778040"/>
                <a:tab algn="l" pos="2133720"/>
                <a:tab algn="l" pos="2489040"/>
                <a:tab algn="l" pos="2844720"/>
                <a:tab algn="l" pos="3200400"/>
                <a:tab algn="l" pos="3556080"/>
                <a:tab algn="l" pos="3911760"/>
                <a:tab algn="l" pos="4267080"/>
              </a:tabLst>
            </a:pPr>
            <a:r>
              <a:rPr b="0" i="1" lang="en-US" sz="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V. F. Petrenko and A. P. Suprun, “Goal oriented systems, evolution, and the subjective aspect in systemology,” Tr. Inst. Sistem. Analiza RAN 62 (1) (2012)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6181560" y="5826240"/>
            <a:ext cx="1134000" cy="3456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Sensors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4655520" y="5826240"/>
            <a:ext cx="1296720" cy="3456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Actuators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3781440" y="5571360"/>
            <a:ext cx="10058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Decisions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5927760" y="5547960"/>
            <a:ext cx="118584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500" strike="noStrike" u="none">
                <a:solidFill>
                  <a:srgbClr val="000000"/>
                </a:solidFill>
                <a:uFillTx/>
                <a:latin typeface="Arial"/>
              </a:rPr>
              <a:t>Perceptions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5" name="Заголовок 3"/>
          <p:cNvSpPr/>
          <p:nvPr/>
        </p:nvSpPr>
        <p:spPr>
          <a:xfrm>
            <a:off x="-360" y="720"/>
            <a:ext cx="1218924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0" lang="en-US" sz="3200" spc="-15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Computational Concept and Cognitive Architecture of  Artificial Psyche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1139760" y="5617440"/>
            <a:ext cx="25927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Anton Kolonin &amp; Vladimir Kryukov,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Computational Concept of the Psyche,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125bf3"/>
                </a:solidFill>
                <a:uFillTx/>
                <a:latin typeface="Arial"/>
              </a:rPr>
              <a:t>Neuroinformatics-2025 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467886"/>
                </a:solidFill>
                <a:uFillTx/>
                <a:latin typeface="Arial"/>
                <a:hlinkClick r:id="rId1"/>
              </a:rPr>
              <a:t>https://arxiv.org/pdf/2509.07009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8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4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10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1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2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6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3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5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7_Специальное оформление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3506</TotalTime>
  <Application>LibreOffice/24.8.5.2$MacOSX_X86_64 LibreOffice_project/fddf2685c70b461e7832239a0162a77216259f22</Application>
  <AppVersion>15.0000</AppVersion>
  <Words>187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2025-01-13T09:35:23Z</dcterms:created>
  <dc:creator>Рубцова Елена Владимировна</dc:creator>
  <dc:description/>
  <dc:language>en-US</dc:language>
  <cp:lastModifiedBy/>
  <dcterms:modified xsi:type="dcterms:W3CDTF">2025-11-16T20:00:10Z</dcterms:modified>
  <cp:revision>130</cp:revision>
  <dc:subject/>
  <dc:title>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12</vt:i4>
  </property>
</Properties>
</file>